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xlsx" ContentType="application/vnd.openxmlformats-officedocument.spreadsheetml.sheet"/>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0279975" cy="42808525"/>
  <p:notesSz cx="6858000" cy="9144000"/>
  <p:defaultTextStyle>
    <a:defPPr>
      <a:defRPr lang="en-US"/>
    </a:defPPr>
    <a:lvl1pPr marL="0" algn="l" defTabSz="4176188" rtl="0" eaLnBrk="1" latinLnBrk="0" hangingPunct="1">
      <a:defRPr sz="8400" kern="1200">
        <a:solidFill>
          <a:schemeClr val="tx1"/>
        </a:solidFill>
        <a:latin typeface="+mn-lt"/>
        <a:ea typeface="+mn-ea"/>
        <a:cs typeface="+mn-cs"/>
      </a:defRPr>
    </a:lvl1pPr>
    <a:lvl2pPr marL="2088094" algn="l" defTabSz="4176188" rtl="0" eaLnBrk="1" latinLnBrk="0" hangingPunct="1">
      <a:defRPr sz="8400" kern="1200">
        <a:solidFill>
          <a:schemeClr val="tx1"/>
        </a:solidFill>
        <a:latin typeface="+mn-lt"/>
        <a:ea typeface="+mn-ea"/>
        <a:cs typeface="+mn-cs"/>
      </a:defRPr>
    </a:lvl2pPr>
    <a:lvl3pPr marL="4176188" algn="l" defTabSz="4176188" rtl="0" eaLnBrk="1" latinLnBrk="0" hangingPunct="1">
      <a:defRPr sz="8400" kern="1200">
        <a:solidFill>
          <a:schemeClr val="tx1"/>
        </a:solidFill>
        <a:latin typeface="+mn-lt"/>
        <a:ea typeface="+mn-ea"/>
        <a:cs typeface="+mn-cs"/>
      </a:defRPr>
    </a:lvl3pPr>
    <a:lvl4pPr marL="6264281" algn="l" defTabSz="4176188" rtl="0" eaLnBrk="1" latinLnBrk="0" hangingPunct="1">
      <a:defRPr sz="8400" kern="1200">
        <a:solidFill>
          <a:schemeClr val="tx1"/>
        </a:solidFill>
        <a:latin typeface="+mn-lt"/>
        <a:ea typeface="+mn-ea"/>
        <a:cs typeface="+mn-cs"/>
      </a:defRPr>
    </a:lvl4pPr>
    <a:lvl5pPr marL="8352375" algn="l" defTabSz="4176188" rtl="0" eaLnBrk="1" latinLnBrk="0" hangingPunct="1">
      <a:defRPr sz="8400" kern="1200">
        <a:solidFill>
          <a:schemeClr val="tx1"/>
        </a:solidFill>
        <a:latin typeface="+mn-lt"/>
        <a:ea typeface="+mn-ea"/>
        <a:cs typeface="+mn-cs"/>
      </a:defRPr>
    </a:lvl5pPr>
    <a:lvl6pPr marL="10440469" algn="l" defTabSz="4176188" rtl="0" eaLnBrk="1" latinLnBrk="0" hangingPunct="1">
      <a:defRPr sz="8400" kern="1200">
        <a:solidFill>
          <a:schemeClr val="tx1"/>
        </a:solidFill>
        <a:latin typeface="+mn-lt"/>
        <a:ea typeface="+mn-ea"/>
        <a:cs typeface="+mn-cs"/>
      </a:defRPr>
    </a:lvl6pPr>
    <a:lvl7pPr marL="12528563" algn="l" defTabSz="4176188" rtl="0" eaLnBrk="1" latinLnBrk="0" hangingPunct="1">
      <a:defRPr sz="8400" kern="1200">
        <a:solidFill>
          <a:schemeClr val="tx1"/>
        </a:solidFill>
        <a:latin typeface="+mn-lt"/>
        <a:ea typeface="+mn-ea"/>
        <a:cs typeface="+mn-cs"/>
      </a:defRPr>
    </a:lvl7pPr>
    <a:lvl8pPr marL="14616657" algn="l" defTabSz="4176188" rtl="0" eaLnBrk="1" latinLnBrk="0" hangingPunct="1">
      <a:defRPr sz="8400" kern="1200">
        <a:solidFill>
          <a:schemeClr val="tx1"/>
        </a:solidFill>
        <a:latin typeface="+mn-lt"/>
        <a:ea typeface="+mn-ea"/>
        <a:cs typeface="+mn-cs"/>
      </a:defRPr>
    </a:lvl8pPr>
    <a:lvl9pPr marL="16704750" algn="l" defTabSz="4176188"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1392" y="-78"/>
      </p:cViewPr>
      <p:guideLst>
        <p:guide orient="horz" pos="13483"/>
        <p:guide pos="953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a:pPr>
            <a:r>
              <a:rPr lang="en-US"/>
              <a:t>The Local Methodvs Time</a:t>
            </a:r>
          </a:p>
        </c:rich>
      </c:tx>
      <c:layout/>
    </c:title>
    <c:plotArea>
      <c:layout/>
      <c:lineChart>
        <c:grouping val="stacked"/>
        <c:ser>
          <c:idx val="0"/>
          <c:order val="0"/>
          <c:tx>
            <c:strRef>
              <c:f>Sheet1!$B$1</c:f>
              <c:strCache>
                <c:ptCount val="1"/>
                <c:pt idx="0">
                  <c:v>Hand Knife</c:v>
                </c:pt>
              </c:strCache>
            </c:strRef>
          </c:tx>
          <c:marker>
            <c:symbol val="none"/>
          </c:marker>
          <c:cat>
            <c:strRef>
              <c:f>Sheet1!$A$2:$A$7</c:f>
              <c:strCache>
                <c:ptCount val="6"/>
                <c:pt idx="0">
                  <c:v>5 min</c:v>
                </c:pt>
                <c:pt idx="1">
                  <c:v>10 min</c:v>
                </c:pt>
                <c:pt idx="2">
                  <c:v>15 min</c:v>
                </c:pt>
                <c:pt idx="3">
                  <c:v>20 min</c:v>
                </c:pt>
                <c:pt idx="4">
                  <c:v>25 min</c:v>
                </c:pt>
                <c:pt idx="5">
                  <c:v>30 min</c:v>
                </c:pt>
              </c:strCache>
            </c:strRef>
          </c:cat>
          <c:val>
            <c:numRef>
              <c:f>Sheet1!$B$2:$B$7</c:f>
              <c:numCache>
                <c:formatCode>General</c:formatCode>
                <c:ptCount val="6"/>
                <c:pt idx="0">
                  <c:v>0.4</c:v>
                </c:pt>
                <c:pt idx="1">
                  <c:v>0.9</c:v>
                </c:pt>
                <c:pt idx="2">
                  <c:v>1.4</c:v>
                </c:pt>
                <c:pt idx="3">
                  <c:v>1.7000000000000011</c:v>
                </c:pt>
                <c:pt idx="4">
                  <c:v>2</c:v>
                </c:pt>
                <c:pt idx="5">
                  <c:v>2.2999999999999998</c:v>
                </c:pt>
              </c:numCache>
            </c:numRef>
          </c:val>
        </c:ser>
        <c:marker val="1"/>
        <c:axId val="34356224"/>
        <c:axId val="37277056"/>
      </c:lineChart>
      <c:catAx>
        <c:axId val="34356224"/>
        <c:scaling>
          <c:orientation val="minMax"/>
        </c:scaling>
        <c:axPos val="b"/>
        <c:numFmt formatCode="General" sourceLinked="1"/>
        <c:tickLblPos val="nextTo"/>
        <c:crossAx val="37277056"/>
        <c:crosses val="autoZero"/>
        <c:auto val="1"/>
        <c:lblAlgn val="ctr"/>
        <c:lblOffset val="100"/>
      </c:catAx>
      <c:valAx>
        <c:axId val="37277056"/>
        <c:scaling>
          <c:orientation val="minMax"/>
        </c:scaling>
        <c:axPos val="l"/>
        <c:majorGridlines/>
        <c:numFmt formatCode="General" sourceLinked="1"/>
        <c:tickLblPos val="nextTo"/>
        <c:crossAx val="34356224"/>
        <c:crosses val="autoZero"/>
        <c:crossBetween val="between"/>
      </c:valAx>
    </c:plotArea>
    <c:plotVisOnly val="1"/>
    <c:dispBlanksAs val="zero"/>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E"/>
  <c:style val="4"/>
  <c:clrMapOvr bg1="lt1" tx1="dk1" bg2="lt2" tx2="dk2" accent1="accent1" accent2="accent2" accent3="accent3" accent4="accent4" accent5="accent5" accent6="accent6" hlink="hlink" folHlink="folHlink"/>
  <c:chart>
    <c:title>
      <c:tx>
        <c:rich>
          <a:bodyPr/>
          <a:lstStyle/>
          <a:p>
            <a:pPr>
              <a:defRPr/>
            </a:pPr>
            <a:r>
              <a:rPr lang="en-US"/>
              <a:t>Our Project vs Time</a:t>
            </a:r>
          </a:p>
        </c:rich>
      </c:tx>
      <c:layout/>
    </c:title>
    <c:plotArea>
      <c:layout/>
      <c:lineChart>
        <c:grouping val="stacked"/>
        <c:ser>
          <c:idx val="0"/>
          <c:order val="0"/>
          <c:tx>
            <c:strRef>
              <c:f>Sheet1!$B$1</c:f>
              <c:strCache>
                <c:ptCount val="1"/>
                <c:pt idx="0">
                  <c:v>Machine</c:v>
                </c:pt>
              </c:strCache>
            </c:strRef>
          </c:tx>
          <c:marker>
            <c:symbol val="none"/>
          </c:marker>
          <c:cat>
            <c:strRef>
              <c:f>Sheet1!$A$2:$A$7</c:f>
              <c:strCache>
                <c:ptCount val="6"/>
                <c:pt idx="0">
                  <c:v>5 min</c:v>
                </c:pt>
                <c:pt idx="1">
                  <c:v>10 min</c:v>
                </c:pt>
                <c:pt idx="2">
                  <c:v>15 min</c:v>
                </c:pt>
                <c:pt idx="3">
                  <c:v>20 min</c:v>
                </c:pt>
                <c:pt idx="4">
                  <c:v>25 min</c:v>
                </c:pt>
                <c:pt idx="5">
                  <c:v>30 min</c:v>
                </c:pt>
              </c:strCache>
            </c:strRef>
          </c:cat>
          <c:val>
            <c:numRef>
              <c:f>Sheet1!$B$2:$B$7</c:f>
              <c:numCache>
                <c:formatCode>General</c:formatCode>
                <c:ptCount val="6"/>
                <c:pt idx="0">
                  <c:v>1.3</c:v>
                </c:pt>
                <c:pt idx="1">
                  <c:v>2.6</c:v>
                </c:pt>
                <c:pt idx="2">
                  <c:v>4.2</c:v>
                </c:pt>
                <c:pt idx="3">
                  <c:v>5.2</c:v>
                </c:pt>
                <c:pt idx="4">
                  <c:v>6.1</c:v>
                </c:pt>
                <c:pt idx="5">
                  <c:v>7</c:v>
                </c:pt>
              </c:numCache>
            </c:numRef>
          </c:val>
        </c:ser>
        <c:marker val="1"/>
        <c:axId val="38324096"/>
        <c:axId val="60050432"/>
      </c:lineChart>
      <c:catAx>
        <c:axId val="38324096"/>
        <c:scaling>
          <c:orientation val="minMax"/>
        </c:scaling>
        <c:axPos val="b"/>
        <c:numFmt formatCode="General" sourceLinked="1"/>
        <c:tickLblPos val="nextTo"/>
        <c:crossAx val="60050432"/>
        <c:crosses val="autoZero"/>
        <c:auto val="1"/>
        <c:lblAlgn val="ctr"/>
        <c:lblOffset val="100"/>
      </c:catAx>
      <c:valAx>
        <c:axId val="60050432"/>
        <c:scaling>
          <c:orientation val="minMax"/>
        </c:scaling>
        <c:axPos val="l"/>
        <c:majorGridlines/>
        <c:numFmt formatCode="General" sourceLinked="1"/>
        <c:tickLblPos val="nextTo"/>
        <c:crossAx val="38324096"/>
        <c:crosses val="autoZero"/>
        <c:crossBetween val="between"/>
      </c:valAx>
    </c:plotArea>
    <c:plotVisOnly val="1"/>
    <c:dispBlanksAs val="zero"/>
  </c:chart>
  <c:txPr>
    <a:bodyPr/>
    <a:lstStyle/>
    <a:p>
      <a:pPr>
        <a:defRPr sz="1800"/>
      </a:pPr>
      <a:endParaRPr lang="en-US"/>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8"/>
          <p:cNvGrpSpPr/>
          <p:nvPr/>
        </p:nvGrpSpPr>
        <p:grpSpPr>
          <a:xfrm>
            <a:off x="1356291" y="-29728"/>
            <a:ext cx="12455004" cy="42838256"/>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7272958" y="8614567"/>
            <a:ext cx="21295878" cy="16330653"/>
          </a:xfrm>
        </p:spPr>
        <p:txBody>
          <a:bodyPr anchor="b">
            <a:normAutofit/>
          </a:bodyPr>
          <a:lstStyle>
            <a:lvl1pPr algn="r">
              <a:defRPr sz="23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214364" y="24945217"/>
            <a:ext cx="17354471" cy="8667409"/>
          </a:xfrm>
        </p:spPr>
        <p:txBody>
          <a:bodyPr anchor="t">
            <a:normAutofit/>
          </a:bodyPr>
          <a:lstStyle>
            <a:lvl1pPr marL="0" indent="0" algn="r">
              <a:buNone/>
              <a:defRPr sz="8100">
                <a:solidFill>
                  <a:schemeClr val="tx1"/>
                </a:solidFill>
              </a:defRPr>
            </a:lvl1pPr>
            <a:lvl2pPr marL="1754094" indent="0" algn="ctr">
              <a:buNone/>
              <a:defRPr>
                <a:solidFill>
                  <a:schemeClr val="tx1">
                    <a:tint val="75000"/>
                  </a:schemeClr>
                </a:solidFill>
              </a:defRPr>
            </a:lvl2pPr>
            <a:lvl3pPr marL="3508187" indent="0" algn="ctr">
              <a:buNone/>
              <a:defRPr>
                <a:solidFill>
                  <a:schemeClr val="tx1">
                    <a:tint val="75000"/>
                  </a:schemeClr>
                </a:solidFill>
              </a:defRPr>
            </a:lvl3pPr>
            <a:lvl4pPr marL="5262281" indent="0" algn="ctr">
              <a:buNone/>
              <a:defRPr>
                <a:solidFill>
                  <a:schemeClr val="tx1">
                    <a:tint val="75000"/>
                  </a:schemeClr>
                </a:solidFill>
              </a:defRPr>
            </a:lvl4pPr>
            <a:lvl5pPr marL="7016374" indent="0" algn="ctr">
              <a:buNone/>
              <a:defRPr>
                <a:solidFill>
                  <a:schemeClr val="tx1">
                    <a:tint val="75000"/>
                  </a:schemeClr>
                </a:solidFill>
              </a:defRPr>
            </a:lvl5pPr>
            <a:lvl6pPr marL="8770468" indent="0" algn="ctr">
              <a:buNone/>
              <a:defRPr>
                <a:solidFill>
                  <a:schemeClr val="tx1">
                    <a:tint val="75000"/>
                  </a:schemeClr>
                </a:solidFill>
              </a:defRPr>
            </a:lvl6pPr>
            <a:lvl7pPr marL="10524561" indent="0" algn="ctr">
              <a:buNone/>
              <a:defRPr>
                <a:solidFill>
                  <a:schemeClr val="tx1">
                    <a:tint val="75000"/>
                  </a:schemeClr>
                </a:solidFill>
              </a:defRPr>
            </a:lvl7pPr>
            <a:lvl8pPr marL="12278655" indent="0" algn="ctr">
              <a:buNone/>
              <a:defRPr>
                <a:solidFill>
                  <a:schemeClr val="tx1">
                    <a:tint val="75000"/>
                  </a:schemeClr>
                </a:solidFill>
              </a:defRPr>
            </a:lvl8pPr>
            <a:lvl9pPr marL="1403274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a:xfrm>
            <a:off x="13243545" y="36724168"/>
            <a:ext cx="10739169" cy="2279158"/>
          </a:xfrm>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7" y="29543157"/>
            <a:ext cx="24882408" cy="3537652"/>
          </a:xfrm>
        </p:spPr>
        <p:txBody>
          <a:bodyPr anchor="b">
            <a:normAutofit/>
          </a:bodyPr>
          <a:lstStyle>
            <a:lvl1pPr algn="ctr">
              <a:defRPr sz="9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25885" y="5818364"/>
            <a:ext cx="20429903" cy="1975619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6427" y="33080809"/>
            <a:ext cx="24882408" cy="3081814"/>
          </a:xfrm>
        </p:spPr>
        <p:txBody>
          <a:bodyPr>
            <a:normAutofit/>
          </a:bodyPr>
          <a:lstStyle>
            <a:lvl1pPr marL="0" indent="0" algn="ctr">
              <a:buNone/>
              <a:defRPr sz="54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4280853"/>
            <a:ext cx="24882408" cy="19026011"/>
          </a:xfrm>
        </p:spPr>
        <p:txBody>
          <a:bodyPr anchor="ctr">
            <a:normAutofit/>
          </a:bodyPr>
          <a:lstStyle>
            <a:lvl1pPr algn="ct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9" y="27112066"/>
            <a:ext cx="24882413"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52050" y="21404256"/>
            <a:ext cx="21192046" cy="2378251"/>
          </a:xfrm>
        </p:spPr>
        <p:txBody>
          <a:bodyPr anchor="ctr">
            <a:normAutofit/>
          </a:bodyPr>
          <a:lstStyle>
            <a:lvl1pPr marL="0" indent="0">
              <a:buFontTx/>
              <a:buNone/>
              <a:defRPr sz="6900"/>
            </a:lvl1pPr>
            <a:lvl2pPr marL="1754094" indent="0">
              <a:buFontTx/>
              <a:buNone/>
              <a:defRPr/>
            </a:lvl2pPr>
            <a:lvl3pPr marL="3508187" indent="0">
              <a:buFontTx/>
              <a:buNone/>
              <a:defRPr/>
            </a:lvl3pPr>
            <a:lvl4pPr marL="5262281" indent="0">
              <a:buFontTx/>
              <a:buNone/>
              <a:defRPr/>
            </a:lvl4pPr>
            <a:lvl5pPr marL="701637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686427" y="27112066"/>
            <a:ext cx="24882408"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686432" y="20652591"/>
            <a:ext cx="24882403" cy="9168440"/>
          </a:xfrm>
        </p:spPr>
        <p:txBody>
          <a:bodyPr anchor="b">
            <a:normAutofit/>
          </a:bodyPr>
          <a:lstStyle>
            <a:lvl1pPr algn="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8" y="29821032"/>
            <a:ext cx="24882406"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686430" y="24258164"/>
            <a:ext cx="24882406" cy="5549253"/>
          </a:xfrm>
        </p:spPr>
        <p:txBody>
          <a:bodyPr vert="horz" lIns="350819" tIns="175409" rIns="350819" bIns="175409" rtlCol="0" anchor="b">
            <a:normAutofit/>
          </a:bodyPr>
          <a:lstStyle>
            <a:lvl1pPr algn="r">
              <a:buNone/>
              <a:defRPr lang="en-US" sz="92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8" y="29807417"/>
            <a:ext cx="24882406" cy="6342004"/>
          </a:xfrm>
        </p:spPr>
        <p:txBody>
          <a:bodyPr anchor="t">
            <a:normAutofit/>
          </a:bodyPr>
          <a:lstStyle>
            <a:lvl1pPr marL="0" indent="0" algn="r">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686430" y="4280856"/>
            <a:ext cx="24882411" cy="17024316"/>
          </a:xfrm>
        </p:spPr>
        <p:txBody>
          <a:bodyPr vert="horz" lIns="350819" tIns="175409" rIns="350819" bIns="17540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3686429" y="21879913"/>
            <a:ext cx="24882413" cy="5232153"/>
          </a:xfrm>
        </p:spPr>
        <p:txBody>
          <a:bodyPr vert="horz" lIns="350819" tIns="175409" rIns="350819" bIns="175409" rtlCol="0" anchor="b">
            <a:normAutofit/>
          </a:bodyPr>
          <a:lstStyle>
            <a:lvl1pPr>
              <a:buNone/>
              <a:defRPr lang="en-US" sz="107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7" y="27112066"/>
            <a:ext cx="24882413" cy="9037355"/>
          </a:xfrm>
        </p:spPr>
        <p:txBody>
          <a:bodyPr anchor="t">
            <a:normAutofit/>
          </a:bodyPr>
          <a:lstStyle>
            <a:lvl1pPr marL="0" indent="0" algn="l">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71963" y="4280852"/>
            <a:ext cx="4396877" cy="318685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86428" y="4280852"/>
            <a:ext cx="19917781" cy="3186856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27199962" y="36623395"/>
            <a:ext cx="1368875" cy="2279158"/>
          </a:xfrm>
        </p:spPr>
        <p:txBody>
          <a:bodyPr/>
          <a:lstStyle/>
          <a:p>
            <a:fld id="{E4667B97-1F7C-4B4C-8651-B72750242849}"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8498" y="16647753"/>
            <a:ext cx="22180347" cy="13173278"/>
          </a:xfrm>
        </p:spPr>
        <p:txBody>
          <a:bodyPr anchor="b"/>
          <a:lstStyle>
            <a:lvl1pPr algn="r">
              <a:defRPr sz="1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388494" y="29821032"/>
            <a:ext cx="22180350"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427" y="4280856"/>
            <a:ext cx="24882413" cy="10939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86429" y="16647756"/>
            <a:ext cx="12157328" cy="19501668"/>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411506" y="16647760"/>
            <a:ext cx="12157330" cy="19501661"/>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1373" y="16594908"/>
            <a:ext cx="11442383"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368642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088336" y="16647760"/>
            <a:ext cx="11480504"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1641150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9988656"/>
            <a:ext cx="8814575" cy="8561705"/>
          </a:xfrm>
        </p:spPr>
        <p:txBody>
          <a:bodyPr anchor="b">
            <a:normAutofit/>
          </a:bodyPr>
          <a:lstStyle>
            <a:lvl1pPr algn="ctr">
              <a:defRPr sz="9200" b="0"/>
            </a:lvl1pPr>
          </a:lstStyle>
          <a:p>
            <a:r>
              <a:rPr lang="en-US" smtClean="0"/>
              <a:t>Click to edit Master title style</a:t>
            </a:r>
            <a:endParaRPr lang="en-US" dirty="0"/>
          </a:p>
        </p:txBody>
      </p:sp>
      <p:sp>
        <p:nvSpPr>
          <p:cNvPr id="3" name="Content Placeholder 2"/>
          <p:cNvSpPr>
            <a:spLocks noGrp="1"/>
          </p:cNvSpPr>
          <p:nvPr>
            <p:ph idx="1"/>
          </p:nvPr>
        </p:nvSpPr>
        <p:spPr>
          <a:xfrm>
            <a:off x="13068752" y="4280849"/>
            <a:ext cx="15500084" cy="31868575"/>
          </a:xfrm>
        </p:spPr>
        <p:txBody>
          <a:bodyPr anchor="ctr">
            <a:normAutofit/>
          </a:bodyPr>
          <a:lstStyle>
            <a:lvl1pPr>
              <a:defRPr sz="77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86429" y="18550361"/>
            <a:ext cx="8814575" cy="11415607"/>
          </a:xfrm>
        </p:spPr>
        <p:txBody>
          <a:bodyPr>
            <a:normAutofit/>
          </a:bodyPr>
          <a:lstStyle>
            <a:lvl1pPr marL="0" indent="0" algn="ctr">
              <a:buNone/>
              <a:defRPr sz="61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484" y="10939950"/>
            <a:ext cx="13476372" cy="8561705"/>
          </a:xfrm>
        </p:spPr>
        <p:txBody>
          <a:bodyPr anchor="b">
            <a:normAutofit/>
          </a:bodyPr>
          <a:lstStyle>
            <a:lvl1pPr algn="ctr">
              <a:defRPr sz="107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8862105" y="5707803"/>
            <a:ext cx="8148607" cy="28539017"/>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2484" y="19501655"/>
            <a:ext cx="13476372" cy="11415607"/>
          </a:xfrm>
        </p:spPr>
        <p:txBody>
          <a:bodyPr>
            <a:normAutofit/>
          </a:bodyPr>
          <a:lstStyle>
            <a:lvl1pPr marL="0" indent="0" algn="ctr">
              <a:buNone/>
              <a:defRPr sz="69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74557" y="3"/>
            <a:ext cx="6052054" cy="4280853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3686427" y="4280856"/>
            <a:ext cx="24882413" cy="10939950"/>
          </a:xfrm>
          <a:prstGeom prst="rect">
            <a:avLst/>
          </a:prstGeom>
          <a:effectLst/>
        </p:spPr>
        <p:txBody>
          <a:bodyPr vert="horz" lIns="350819" tIns="175409" rIns="350819" bIns="1754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6424" y="16647756"/>
            <a:ext cx="24882413" cy="19501668"/>
          </a:xfrm>
          <a:prstGeom prst="rect">
            <a:avLst/>
          </a:prstGeom>
        </p:spPr>
        <p:txBody>
          <a:bodyPr vert="horz" lIns="350819" tIns="175409" rIns="350819" bIns="17540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171963" y="36724168"/>
            <a:ext cx="2838748"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6CD8A569-5F48-4F91-B4BF-FE9B5CAF51FA}" type="datetimeFigureOut">
              <a:rPr lang="en-IE" smtClean="0"/>
              <a:pPr/>
              <a:t>11/07/2017</a:t>
            </a:fld>
            <a:endParaRPr lang="en-IE"/>
          </a:p>
        </p:txBody>
      </p:sp>
      <p:sp>
        <p:nvSpPr>
          <p:cNvPr id="5" name="Footer Placeholder 4"/>
          <p:cNvSpPr>
            <a:spLocks noGrp="1"/>
          </p:cNvSpPr>
          <p:nvPr>
            <p:ph type="ftr" sz="quarter" idx="3"/>
          </p:nvPr>
        </p:nvSpPr>
        <p:spPr>
          <a:xfrm>
            <a:off x="6388497" y="36724168"/>
            <a:ext cx="17594218" cy="2279158"/>
          </a:xfrm>
          <a:prstGeom prst="rect">
            <a:avLst/>
          </a:prstGeom>
        </p:spPr>
        <p:txBody>
          <a:bodyPr vert="horz" lIns="350819" tIns="175409" rIns="350819" bIns="175409" rtlCol="0" anchor="ctr"/>
          <a:lstStyle>
            <a:lvl1pPr algn="l">
              <a:defRPr sz="38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27199962" y="36724168"/>
            <a:ext cx="1368875"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E4667B97-1F7C-4B4C-8651-B7275024284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754094" rtl="0" eaLnBrk="1" latinLnBrk="0" hangingPunct="1">
        <a:spcBef>
          <a:spcPct val="0"/>
        </a:spcBef>
        <a:buNone/>
        <a:defRPr sz="153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6308" indent="-1096308" algn="l" defTabSz="1754094" rtl="0" eaLnBrk="1" latinLnBrk="0" hangingPunct="1">
        <a:spcBef>
          <a:spcPct val="20000"/>
        </a:spcBef>
        <a:spcAft>
          <a:spcPts val="2302"/>
        </a:spcAft>
        <a:buClr>
          <a:schemeClr val="accent1">
            <a:lumMod val="75000"/>
          </a:schemeClr>
        </a:buClr>
        <a:buSzPct val="145000"/>
        <a:buFont typeface="Arial"/>
        <a:buChar char="•"/>
        <a:defRPr sz="9200" kern="1200" cap="none">
          <a:solidFill>
            <a:schemeClr val="tx1"/>
          </a:solidFill>
          <a:effectLst/>
          <a:latin typeface="+mn-lt"/>
          <a:ea typeface="+mn-ea"/>
          <a:cs typeface="+mn-cs"/>
        </a:defRPr>
      </a:lvl1pPr>
      <a:lvl2pPr marL="2850402" indent="-1096308" algn="l" defTabSz="1754094" rtl="0" eaLnBrk="1" latinLnBrk="0" hangingPunct="1">
        <a:spcBef>
          <a:spcPct val="20000"/>
        </a:spcBef>
        <a:spcAft>
          <a:spcPts val="2302"/>
        </a:spcAft>
        <a:buClr>
          <a:schemeClr val="accent1">
            <a:lumMod val="75000"/>
          </a:schemeClr>
        </a:buClr>
        <a:buSzPct val="145000"/>
        <a:buFont typeface="Arial"/>
        <a:buChar char="•"/>
        <a:defRPr sz="7700" kern="1200" cap="none">
          <a:solidFill>
            <a:schemeClr val="tx1"/>
          </a:solidFill>
          <a:effectLst/>
          <a:latin typeface="+mn-lt"/>
          <a:ea typeface="+mn-ea"/>
          <a:cs typeface="+mn-cs"/>
        </a:defRPr>
      </a:lvl2pPr>
      <a:lvl3pPr marL="4604495" indent="-1096308" algn="l" defTabSz="1754094" rtl="0" eaLnBrk="1" latinLnBrk="0" hangingPunct="1">
        <a:spcBef>
          <a:spcPct val="20000"/>
        </a:spcBef>
        <a:spcAft>
          <a:spcPts val="2302"/>
        </a:spcAft>
        <a:buClr>
          <a:schemeClr val="accent1">
            <a:lumMod val="75000"/>
          </a:schemeClr>
        </a:buClr>
        <a:buSzPct val="145000"/>
        <a:buFont typeface="Arial"/>
        <a:buChar char="•"/>
        <a:defRPr sz="6900" kern="1200" cap="none">
          <a:solidFill>
            <a:schemeClr val="tx1"/>
          </a:solidFill>
          <a:effectLst/>
          <a:latin typeface="+mn-lt"/>
          <a:ea typeface="+mn-ea"/>
          <a:cs typeface="+mn-cs"/>
        </a:defRPr>
      </a:lvl3pPr>
      <a:lvl4pPr marL="5920066" indent="-657785" algn="l" defTabSz="1754094" rtl="0" eaLnBrk="1" latinLnBrk="0" hangingPunct="1">
        <a:spcBef>
          <a:spcPct val="20000"/>
        </a:spcBef>
        <a:spcAft>
          <a:spcPts val="2302"/>
        </a:spcAft>
        <a:buClr>
          <a:schemeClr val="accent1">
            <a:lumMod val="75000"/>
          </a:schemeClr>
        </a:buClr>
        <a:buSzPct val="145000"/>
        <a:buFont typeface="Arial"/>
        <a:buChar char="•"/>
        <a:defRPr sz="6100" kern="1200" cap="none">
          <a:solidFill>
            <a:schemeClr val="tx1"/>
          </a:solidFill>
          <a:effectLst/>
          <a:latin typeface="+mn-lt"/>
          <a:ea typeface="+mn-ea"/>
          <a:cs typeface="+mn-cs"/>
        </a:defRPr>
      </a:lvl4pPr>
      <a:lvl5pPr marL="7674159" indent="-657785"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5pPr>
      <a:lvl6pPr marL="9647514"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6pPr>
      <a:lvl7pPr marL="11401608"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7pPr>
      <a:lvl8pPr marL="13155701"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8pPr>
      <a:lvl9pPr marL="14909795"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9pPr>
    </p:bodyStyle>
    <p:otherStyle>
      <a:defPPr>
        <a:defRPr lang="en-US"/>
      </a:defPPr>
      <a:lvl1pPr marL="0" algn="l" defTabSz="1754094" rtl="0" eaLnBrk="1" latinLnBrk="0" hangingPunct="1">
        <a:defRPr sz="6900" kern="1200">
          <a:solidFill>
            <a:schemeClr val="tx1"/>
          </a:solidFill>
          <a:latin typeface="+mn-lt"/>
          <a:ea typeface="+mn-ea"/>
          <a:cs typeface="+mn-cs"/>
        </a:defRPr>
      </a:lvl1pPr>
      <a:lvl2pPr marL="1754094" algn="l" defTabSz="1754094" rtl="0" eaLnBrk="1" latinLnBrk="0" hangingPunct="1">
        <a:defRPr sz="6900" kern="1200">
          <a:solidFill>
            <a:schemeClr val="tx1"/>
          </a:solidFill>
          <a:latin typeface="+mn-lt"/>
          <a:ea typeface="+mn-ea"/>
          <a:cs typeface="+mn-cs"/>
        </a:defRPr>
      </a:lvl2pPr>
      <a:lvl3pPr marL="3508187" algn="l" defTabSz="1754094" rtl="0" eaLnBrk="1" latinLnBrk="0" hangingPunct="1">
        <a:defRPr sz="6900" kern="1200">
          <a:solidFill>
            <a:schemeClr val="tx1"/>
          </a:solidFill>
          <a:latin typeface="+mn-lt"/>
          <a:ea typeface="+mn-ea"/>
          <a:cs typeface="+mn-cs"/>
        </a:defRPr>
      </a:lvl3pPr>
      <a:lvl4pPr marL="5262281" algn="l" defTabSz="1754094" rtl="0" eaLnBrk="1" latinLnBrk="0" hangingPunct="1">
        <a:defRPr sz="6900" kern="1200">
          <a:solidFill>
            <a:schemeClr val="tx1"/>
          </a:solidFill>
          <a:latin typeface="+mn-lt"/>
          <a:ea typeface="+mn-ea"/>
          <a:cs typeface="+mn-cs"/>
        </a:defRPr>
      </a:lvl4pPr>
      <a:lvl5pPr marL="7016374" algn="l" defTabSz="1754094" rtl="0" eaLnBrk="1" latinLnBrk="0" hangingPunct="1">
        <a:defRPr sz="6900" kern="1200">
          <a:solidFill>
            <a:schemeClr val="tx1"/>
          </a:solidFill>
          <a:latin typeface="+mn-lt"/>
          <a:ea typeface="+mn-ea"/>
          <a:cs typeface="+mn-cs"/>
        </a:defRPr>
      </a:lvl5pPr>
      <a:lvl6pPr marL="8770468" algn="l" defTabSz="1754094" rtl="0" eaLnBrk="1" latinLnBrk="0" hangingPunct="1">
        <a:defRPr sz="6900" kern="1200">
          <a:solidFill>
            <a:schemeClr val="tx1"/>
          </a:solidFill>
          <a:latin typeface="+mn-lt"/>
          <a:ea typeface="+mn-ea"/>
          <a:cs typeface="+mn-cs"/>
        </a:defRPr>
      </a:lvl6pPr>
      <a:lvl7pPr marL="10524561" algn="l" defTabSz="1754094" rtl="0" eaLnBrk="1" latinLnBrk="0" hangingPunct="1">
        <a:defRPr sz="6900" kern="1200">
          <a:solidFill>
            <a:schemeClr val="tx1"/>
          </a:solidFill>
          <a:latin typeface="+mn-lt"/>
          <a:ea typeface="+mn-ea"/>
          <a:cs typeface="+mn-cs"/>
        </a:defRPr>
      </a:lvl7pPr>
      <a:lvl8pPr marL="12278655" algn="l" defTabSz="1754094" rtl="0" eaLnBrk="1" latinLnBrk="0" hangingPunct="1">
        <a:defRPr sz="6900" kern="1200">
          <a:solidFill>
            <a:schemeClr val="tx1"/>
          </a:solidFill>
          <a:latin typeface="+mn-lt"/>
          <a:ea typeface="+mn-ea"/>
          <a:cs typeface="+mn-cs"/>
        </a:defRPr>
      </a:lvl8pPr>
      <a:lvl9pPr marL="14032748" algn="l" defTabSz="1754094"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tiff"/><Relationship Id="rId10" Type="http://schemas.openxmlformats.org/officeDocument/2006/relationships/chart" Target="../charts/chart2.xml"/><Relationship Id="rId4" Type="http://schemas.openxmlformats.org/officeDocument/2006/relationships/image" Target="../media/image4.tiff"/><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339" y="233910"/>
            <a:ext cx="2232248" cy="2776588"/>
          </a:xfrm>
          <a:prstGeom prst="rect">
            <a:avLst/>
          </a:prstGeom>
        </p:spPr>
        <p:txBody>
          <a:bodyPr vert="horz" lIns="417643" tIns="208822" rIns="417643" bIns="208822" rtlCol="0" anchor="ctr">
            <a:norm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en-US" sz="6600" b="1" dirty="0" smtClean="0"/>
              <a:t>27.</a:t>
            </a:r>
            <a:endParaRPr lang="en-IE" sz="6600" b="1" dirty="0"/>
          </a:p>
        </p:txBody>
      </p:sp>
      <p:sp>
        <p:nvSpPr>
          <p:cNvPr id="5" name="Title 1"/>
          <p:cNvSpPr txBox="1">
            <a:spLocks/>
          </p:cNvSpPr>
          <p:nvPr/>
        </p:nvSpPr>
        <p:spPr>
          <a:xfrm>
            <a:off x="4122763" y="521942"/>
            <a:ext cx="21170352" cy="5040560"/>
          </a:xfrm>
          <a:prstGeom prst="rect">
            <a:avLst/>
          </a:prstGeom>
        </p:spPr>
        <p:txBody>
          <a:bodyPr vert="horz" lIns="417643" tIns="208822" rIns="417643" bIns="208822" rtlCol="0" anchor="t">
            <a:no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US" sz="10000" b="1" dirty="0" smtClean="0"/>
              <a:t> </a:t>
            </a:r>
            <a:r>
              <a:rPr lang="en-IE" sz="10000" b="1" dirty="0" smtClean="0"/>
              <a:t>Simple Hot Shower Invention For Large Groups</a:t>
            </a:r>
            <a:endParaRPr lang="en-US" sz="10000" b="1" dirty="0" smtClean="0"/>
          </a:p>
          <a:p>
            <a:r>
              <a:rPr lang="en-IE" sz="7200" b="1" dirty="0" smtClean="0"/>
              <a:t>Edmund Rice </a:t>
            </a:r>
            <a:r>
              <a:rPr lang="en-IE" sz="7200" b="1" dirty="0" err="1" smtClean="0"/>
              <a:t>Sinon</a:t>
            </a:r>
            <a:endParaRPr lang="en-IE" sz="7200" b="1" dirty="0" smtClean="0"/>
          </a:p>
          <a:p>
            <a:r>
              <a:rPr lang="en-US" sz="5400" b="1" dirty="0" err="1" smtClean="0"/>
              <a:t>Lameck</a:t>
            </a:r>
            <a:r>
              <a:rPr lang="en-US" sz="5400" b="1" dirty="0" smtClean="0"/>
              <a:t> </a:t>
            </a:r>
            <a:r>
              <a:rPr lang="en-US" sz="5400" b="1" dirty="0" err="1" smtClean="0"/>
              <a:t>Masau</a:t>
            </a:r>
            <a:r>
              <a:rPr lang="en-US" sz="5400" b="1" dirty="0" smtClean="0"/>
              <a:t> and Nadia </a:t>
            </a:r>
            <a:r>
              <a:rPr lang="en-US" sz="5400" b="1" smtClean="0"/>
              <a:t>Kabwe</a:t>
            </a:r>
            <a:endParaRPr lang="en-US" sz="5400" b="1" dirty="0" smtClean="0"/>
          </a:p>
        </p:txBody>
      </p:sp>
      <p:pic>
        <p:nvPicPr>
          <p:cNvPr id="1026" name="Picture 2" descr="C:\Users\brendan.doggett\Desktop\DCCYST\mediavest\Picture1.png"/>
          <p:cNvPicPr>
            <a:picLocks noChangeAspect="1" noChangeArrowheads="1"/>
          </p:cNvPicPr>
          <p:nvPr/>
        </p:nvPicPr>
        <p:blipFill>
          <a:blip r:embed="rId2" cstate="print"/>
          <a:srcRect/>
          <a:stretch>
            <a:fillRect/>
          </a:stretch>
        </p:blipFill>
        <p:spPr bwMode="auto">
          <a:xfrm>
            <a:off x="25869179" y="521942"/>
            <a:ext cx="3888432" cy="3895000"/>
          </a:xfrm>
          <a:prstGeom prst="rect">
            <a:avLst/>
          </a:prstGeom>
          <a:noFill/>
        </p:spPr>
      </p:pic>
      <p:sp>
        <p:nvSpPr>
          <p:cNvPr id="7" name="TextBox 6"/>
          <p:cNvSpPr txBox="1"/>
          <p:nvPr/>
        </p:nvSpPr>
        <p:spPr>
          <a:xfrm>
            <a:off x="3906738" y="5850534"/>
            <a:ext cx="18866097" cy="7062549"/>
          </a:xfrm>
          <a:prstGeom prst="roundRect">
            <a:avLst>
              <a:gd name="adj" fmla="val 4957"/>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Abstract:</a:t>
            </a:r>
          </a:p>
          <a:p>
            <a:pPr algn="just"/>
            <a:r>
              <a:rPr lang="en-IE" sz="4000" dirty="0" smtClean="0">
                <a:latin typeface="Calibri" pitchFamily="34" charset="0"/>
                <a:cs typeface="Calibri" pitchFamily="34" charset="0"/>
              </a:rPr>
              <a:t>We; Nadia </a:t>
            </a:r>
            <a:r>
              <a:rPr lang="en-IE" sz="4000" dirty="0" err="1" smtClean="0">
                <a:latin typeface="Calibri" pitchFamily="34" charset="0"/>
                <a:cs typeface="Calibri" pitchFamily="34" charset="0"/>
              </a:rPr>
              <a:t>Kabwe</a:t>
            </a:r>
            <a:r>
              <a:rPr lang="en-IE" sz="4000" dirty="0" smtClean="0">
                <a:latin typeface="Calibri" pitchFamily="34" charset="0"/>
                <a:cs typeface="Calibri" pitchFamily="34" charset="0"/>
              </a:rPr>
              <a:t> and </a:t>
            </a:r>
            <a:r>
              <a:rPr lang="en-IE" sz="4000" dirty="0" err="1" smtClean="0">
                <a:latin typeface="Calibri" pitchFamily="34" charset="0"/>
                <a:cs typeface="Calibri" pitchFamily="34" charset="0"/>
              </a:rPr>
              <a:t>Lameck</a:t>
            </a:r>
            <a:r>
              <a:rPr lang="en-IE" sz="4000" dirty="0" smtClean="0">
                <a:latin typeface="Calibri" pitchFamily="34" charset="0"/>
                <a:cs typeface="Calibri" pitchFamily="34" charset="0"/>
              </a:rPr>
              <a:t> </a:t>
            </a:r>
            <a:r>
              <a:rPr lang="en-IE" sz="4000" dirty="0" err="1" smtClean="0">
                <a:latin typeface="Calibri" pitchFamily="34" charset="0"/>
                <a:cs typeface="Calibri" pitchFamily="34" charset="0"/>
              </a:rPr>
              <a:t>Masau</a:t>
            </a:r>
            <a:r>
              <a:rPr lang="en-IE" sz="4000" dirty="0" smtClean="0">
                <a:latin typeface="Calibri" pitchFamily="34" charset="0"/>
                <a:cs typeface="Calibri" pitchFamily="34" charset="0"/>
              </a:rPr>
              <a:t>  are the Young Scientists of Tanzania (YST) students studying at Edmund Rice </a:t>
            </a:r>
            <a:r>
              <a:rPr lang="en-IE" sz="4000" dirty="0" err="1" smtClean="0">
                <a:latin typeface="Calibri" pitchFamily="34" charset="0"/>
                <a:cs typeface="Calibri" pitchFamily="34" charset="0"/>
              </a:rPr>
              <a:t>Sinon</a:t>
            </a:r>
            <a:r>
              <a:rPr lang="en-IE" sz="4000" dirty="0" smtClean="0">
                <a:latin typeface="Calibri" pitchFamily="34" charset="0"/>
                <a:cs typeface="Calibri" pitchFamily="34" charset="0"/>
              </a:rPr>
              <a:t> Secondary School </a:t>
            </a:r>
            <a:r>
              <a:rPr lang="en-IE" sz="4000" dirty="0" err="1" smtClean="0">
                <a:latin typeface="Calibri" pitchFamily="34" charset="0"/>
                <a:cs typeface="Calibri" pitchFamily="34" charset="0"/>
              </a:rPr>
              <a:t>Arusha</a:t>
            </a:r>
            <a:r>
              <a:rPr lang="en-IE" sz="4000" dirty="0" smtClean="0">
                <a:latin typeface="Calibri" pitchFamily="34" charset="0"/>
                <a:cs typeface="Calibri" pitchFamily="34" charset="0"/>
              </a:rPr>
              <a:t>. Our project is about simple hot shower invention for large </a:t>
            </a:r>
            <a:r>
              <a:rPr lang="en-IE" sz="4000" dirty="0" smtClean="0">
                <a:latin typeface="Calibri" pitchFamily="34" charset="0"/>
                <a:cs typeface="Calibri" pitchFamily="34" charset="0"/>
              </a:rPr>
              <a:t>groups. It </a:t>
            </a:r>
            <a:r>
              <a:rPr lang="en-IE" sz="4000" dirty="0" smtClean="0">
                <a:latin typeface="Calibri" pitchFamily="34" charset="0"/>
                <a:cs typeface="Calibri" pitchFamily="34" charset="0"/>
              </a:rPr>
              <a:t>can fit well in highly crowded areas such as schools, prisons, orphanage </a:t>
            </a:r>
            <a:r>
              <a:rPr lang="en-IE" sz="4000" dirty="0" smtClean="0">
                <a:latin typeface="Calibri" pitchFamily="34" charset="0"/>
                <a:cs typeface="Calibri" pitchFamily="34" charset="0"/>
              </a:rPr>
              <a:t>centres, </a:t>
            </a:r>
            <a:r>
              <a:rPr lang="en-IE" sz="4000" dirty="0" smtClean="0">
                <a:latin typeface="Calibri" pitchFamily="34" charset="0"/>
                <a:cs typeface="Calibri" pitchFamily="34" charset="0"/>
              </a:rPr>
              <a:t>hospitals, refugee camps and among others. It involves simple technological skills such as the use of local available cookers, fire woods, pipes, tanks</a:t>
            </a:r>
            <a:r>
              <a:rPr lang="en-IE" sz="4000" dirty="0" smtClean="0">
                <a:latin typeface="Calibri" pitchFamily="34" charset="0"/>
                <a:cs typeface="Calibri" pitchFamily="34" charset="0"/>
              </a:rPr>
              <a:t>, </a:t>
            </a:r>
            <a:r>
              <a:rPr lang="en-IE" sz="4000" dirty="0" err="1" smtClean="0">
                <a:latin typeface="Calibri" pitchFamily="34" charset="0"/>
                <a:cs typeface="Calibri" pitchFamily="34" charset="0"/>
              </a:rPr>
              <a:t>bouyer</a:t>
            </a:r>
            <a:r>
              <a:rPr lang="en-IE" sz="4000" dirty="0" smtClean="0">
                <a:latin typeface="Calibri" pitchFamily="34" charset="0"/>
                <a:cs typeface="Calibri" pitchFamily="34" charset="0"/>
              </a:rPr>
              <a:t>, water and water </a:t>
            </a:r>
            <a:r>
              <a:rPr lang="en-IE" sz="4000" dirty="0" smtClean="0">
                <a:latin typeface="Calibri" pitchFamily="34" charset="0"/>
                <a:cs typeface="Calibri" pitchFamily="34" charset="0"/>
              </a:rPr>
              <a:t>pumps. Its </a:t>
            </a:r>
            <a:r>
              <a:rPr lang="en-IE" sz="4000" dirty="0" smtClean="0">
                <a:latin typeface="Calibri" pitchFamily="34" charset="0"/>
                <a:cs typeface="Calibri" pitchFamily="34" charset="0"/>
              </a:rPr>
              <a:t>environmental friendly as it reduces air pollution, conserves energy and enhance the eradication of health complications resulted from cold shower as people will now be using HOT SHOWER in a VERY SIMPLE WAY.</a:t>
            </a:r>
          </a:p>
          <a:p>
            <a:pPr algn="just"/>
            <a:r>
              <a:rPr lang="en-IE" sz="4000" dirty="0" smtClean="0">
                <a:latin typeface="Calibri" pitchFamily="34" charset="0"/>
                <a:cs typeface="Calibri" pitchFamily="34" charset="0"/>
              </a:rPr>
              <a:t>It’s our hope that this absolute technological system will help both the local and urban people especially in large groups as mentioned above</a:t>
            </a:r>
            <a:r>
              <a:rPr lang="en-IE" sz="4000" dirty="0" smtClean="0">
                <a:latin typeface="Calibri" pitchFamily="34" charset="0"/>
                <a:cs typeface="Calibri" pitchFamily="34" charset="0"/>
              </a:rPr>
              <a:t>.</a:t>
            </a:r>
            <a:endParaRPr lang="en-IE" sz="4000" dirty="0">
              <a:latin typeface="Calibri" pitchFamily="34" charset="0"/>
              <a:cs typeface="Calibri" pitchFamily="34" charset="0"/>
            </a:endParaRPr>
          </a:p>
        </p:txBody>
      </p:sp>
      <p:sp>
        <p:nvSpPr>
          <p:cNvPr id="8" name="TextBox 7"/>
          <p:cNvSpPr txBox="1"/>
          <p:nvPr/>
        </p:nvSpPr>
        <p:spPr>
          <a:xfrm>
            <a:off x="3618707" y="13267359"/>
            <a:ext cx="21242360" cy="14041560"/>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Method:</a:t>
            </a:r>
          </a:p>
          <a:p>
            <a:pPr lvl="0" algn="just"/>
            <a:r>
              <a:rPr lang="en-IE" sz="4000" dirty="0" smtClean="0"/>
              <a:t>A pipe from the source </a:t>
            </a:r>
            <a:r>
              <a:rPr lang="en-IE" sz="4000" dirty="0" err="1" smtClean="0"/>
              <a:t>eg</a:t>
            </a:r>
            <a:r>
              <a:rPr lang="en-IE" sz="4000" dirty="0" smtClean="0"/>
              <a:t>. WELL through which water will pass is connected to the top positioned collecting tank.</a:t>
            </a:r>
          </a:p>
          <a:p>
            <a:pPr lvl="0" algn="just"/>
            <a:r>
              <a:rPr lang="en-IE" sz="4000" dirty="0" smtClean="0"/>
              <a:t>Another outlet pipe is connected at a little bit lower part of the collecting tank so as to easy the out-coming of water by high pressure.</a:t>
            </a:r>
          </a:p>
          <a:p>
            <a:pPr lvl="0" algn="just"/>
            <a:r>
              <a:rPr lang="en-IE" sz="4000" dirty="0" smtClean="0"/>
              <a:t>The out-going cold water through the pipe is directed to the top of the other lagged tank. This tank has to be positioned a little bit at a lower position than the collecting tank so as to allow the easy transfer of water by the gravitational pull/force. The </a:t>
            </a:r>
            <a:r>
              <a:rPr lang="en-IE" sz="4000" dirty="0" err="1" smtClean="0"/>
              <a:t>bouyer</a:t>
            </a:r>
            <a:r>
              <a:rPr lang="en-IE" sz="4000" dirty="0" smtClean="0"/>
              <a:t> is well placed near the hole receiving water so as to close when the tank is full.</a:t>
            </a:r>
          </a:p>
          <a:p>
            <a:pPr lvl="0" algn="just"/>
            <a:r>
              <a:rPr lang="en-IE" sz="4000" dirty="0" smtClean="0"/>
              <a:t>The other pipe is connected beside but at the lower part of this tank. This pipe is responsible for taking water to the coiled pipes around the local vacuumed cooker. NOTE: The process of taking water from the lagged hot water collecting tank to the local cooker is facilitated by presence of a MOTOR which also accelerate the speed of water.</a:t>
            </a:r>
          </a:p>
          <a:p>
            <a:pPr lvl="0" algn="just"/>
            <a:r>
              <a:rPr lang="en-IE" sz="4000" dirty="0" smtClean="0"/>
              <a:t>The only simple modification here is to make sure that the local ironed local cooker is set with a vacuum on its walls through which the coiled pipes taking water receive heat by conduction uniformly. The coiling of the pipe passing through the vacuum is meant to allow enough time for the water to get heated by conduction and in large quantity. </a:t>
            </a:r>
            <a:r>
              <a:rPr lang="en-IE" sz="4000" dirty="0" err="1" smtClean="0"/>
              <a:t>REMEMBER:This</a:t>
            </a:r>
            <a:r>
              <a:rPr lang="en-IE" sz="4000" dirty="0" smtClean="0"/>
              <a:t> process of heating water occurs while cooking of </a:t>
            </a:r>
            <a:r>
              <a:rPr lang="en-IE" sz="4000" dirty="0" err="1" smtClean="0"/>
              <a:t>food,tea</a:t>
            </a:r>
            <a:r>
              <a:rPr lang="en-IE" sz="4000" dirty="0" smtClean="0"/>
              <a:t> etc is going on.</a:t>
            </a:r>
          </a:p>
          <a:p>
            <a:pPr lvl="0" algn="just"/>
            <a:r>
              <a:rPr lang="en-IE" sz="4000" dirty="0" smtClean="0"/>
              <a:t>There is another plastic pipe now which take the hot water from the cooker to the lagged hot water collecting tank.</a:t>
            </a:r>
          </a:p>
          <a:p>
            <a:pPr lvl="0" algn="just"/>
            <a:r>
              <a:rPr lang="en-IE" sz="4000" dirty="0" smtClean="0"/>
              <a:t>Another hot water outlet pipe is connected from the lower part but not exactly at the base of the tank. This outlet pipe is to take water straight to the hot water taps for use</a:t>
            </a:r>
            <a:r>
              <a:rPr lang="en-IE" sz="4000" dirty="0" smtClean="0"/>
              <a:t>.</a:t>
            </a:r>
            <a:endParaRPr lang="en-IE" sz="4000" dirty="0" smtClean="0"/>
          </a:p>
        </p:txBody>
      </p:sp>
      <p:sp>
        <p:nvSpPr>
          <p:cNvPr id="9" name="TextBox 8"/>
          <p:cNvSpPr txBox="1"/>
          <p:nvPr/>
        </p:nvSpPr>
        <p:spPr>
          <a:xfrm>
            <a:off x="3402683" y="28110223"/>
            <a:ext cx="24914768" cy="6996172"/>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Results:</a:t>
            </a:r>
          </a:p>
          <a:p>
            <a:pPr algn="just"/>
            <a:r>
              <a:rPr lang="en-US" sz="4000" dirty="0" smtClean="0"/>
              <a:t>The research we did at </a:t>
            </a:r>
            <a:r>
              <a:rPr lang="en-US" sz="4000" dirty="0" err="1" smtClean="0"/>
              <a:t>Faraja</a:t>
            </a:r>
            <a:r>
              <a:rPr lang="en-US" sz="4000" dirty="0" smtClean="0"/>
              <a:t> Elders and Children Center and at </a:t>
            </a:r>
            <a:r>
              <a:rPr lang="en-US" sz="4000" dirty="0" err="1" smtClean="0"/>
              <a:t>Njiro</a:t>
            </a:r>
            <a:r>
              <a:rPr lang="en-US" sz="4000" dirty="0" smtClean="0"/>
              <a:t> CGS as well as around our School in </a:t>
            </a:r>
            <a:r>
              <a:rPr lang="en-US" sz="4000" dirty="0" err="1" smtClean="0"/>
              <a:t>Arusha</a:t>
            </a:r>
            <a:r>
              <a:rPr lang="en-US" sz="4000" dirty="0" smtClean="0"/>
              <a:t> had shown that many people/students get to spend too much time and energy when it comes to preparation of hot water for </a:t>
            </a:r>
            <a:r>
              <a:rPr lang="en-US" sz="4000" dirty="0" err="1" smtClean="0"/>
              <a:t>shower.This</a:t>
            </a:r>
            <a:r>
              <a:rPr lang="en-US" sz="4000" dirty="0" smtClean="0"/>
              <a:t> tendency had even led other(students) not to take shower and thus brings unpleasant smell to others when one pass or sit next to him/her</a:t>
            </a:r>
            <a:r>
              <a:rPr lang="en-US" sz="4000" dirty="0" smtClean="0"/>
              <a:t>. This </a:t>
            </a:r>
            <a:r>
              <a:rPr lang="en-US" sz="4000" dirty="0" smtClean="0"/>
              <a:t>can be proved by one of the Institutional kitchen worker named </a:t>
            </a:r>
            <a:r>
              <a:rPr lang="en-US" sz="4000" dirty="0" err="1" smtClean="0"/>
              <a:t>Mzee</a:t>
            </a:r>
            <a:r>
              <a:rPr lang="en-US" sz="4000" dirty="0" smtClean="0"/>
              <a:t> </a:t>
            </a:r>
            <a:r>
              <a:rPr lang="en-US" sz="4000" dirty="0" err="1" smtClean="0"/>
              <a:t>Saidi</a:t>
            </a:r>
            <a:r>
              <a:rPr lang="en-US" sz="4000" dirty="0" smtClean="0"/>
              <a:t> </a:t>
            </a:r>
            <a:r>
              <a:rPr lang="en-US" sz="4000" dirty="0" err="1" smtClean="0"/>
              <a:t>Laizer</a:t>
            </a:r>
            <a:r>
              <a:rPr lang="en-US" sz="4000" dirty="0" smtClean="0"/>
              <a:t> from </a:t>
            </a:r>
            <a:r>
              <a:rPr lang="en-US" sz="4000" dirty="0" err="1" smtClean="0"/>
              <a:t>Engosheraton</a:t>
            </a:r>
            <a:r>
              <a:rPr lang="en-US" sz="4000" dirty="0" smtClean="0"/>
              <a:t> </a:t>
            </a:r>
            <a:r>
              <a:rPr lang="en-US" sz="4000" dirty="0" smtClean="0"/>
              <a:t>and </a:t>
            </a:r>
            <a:r>
              <a:rPr lang="en-US" sz="4000" dirty="0" smtClean="0"/>
              <a:t>one teacher (</a:t>
            </a:r>
            <a:r>
              <a:rPr lang="en-US" sz="4000" dirty="0" err="1" smtClean="0"/>
              <a:t>Mr</a:t>
            </a:r>
            <a:r>
              <a:rPr lang="en-US" sz="4000" dirty="0" smtClean="0"/>
              <a:t> </a:t>
            </a:r>
            <a:r>
              <a:rPr lang="en-US" sz="4000" dirty="0" err="1" smtClean="0"/>
              <a:t>Nkana</a:t>
            </a:r>
            <a:r>
              <a:rPr lang="en-US" sz="4000" dirty="0" smtClean="0"/>
              <a:t>) whom we spoke with in our project conversation session. Not only him but also  our lovely H/Master </a:t>
            </a:r>
            <a:r>
              <a:rPr lang="en-US" sz="4000" dirty="0" err="1" smtClean="0"/>
              <a:t>Br.Kaswahili</a:t>
            </a:r>
            <a:r>
              <a:rPr lang="en-US" sz="4000" dirty="0" smtClean="0"/>
              <a:t> and Mama Jane(Patricia Prosper) said the same thing and congratulated us for having a big positive thinking towards the well being of our society specifically the Community. The conversation with one of the nurses who wanted her name not to be mentioned  commented that if this project become successful, some health complications such as allergy are going to be reduced to a very high extent.</a:t>
            </a:r>
            <a:endParaRPr lang="en-IE" sz="4000" dirty="0" smtClean="0"/>
          </a:p>
          <a:p>
            <a:pPr algn="just"/>
            <a:endParaRPr lang="en-IE" sz="4000" dirty="0"/>
          </a:p>
        </p:txBody>
      </p:sp>
      <p:sp>
        <p:nvSpPr>
          <p:cNvPr id="10" name="TextBox 9"/>
          <p:cNvSpPr txBox="1"/>
          <p:nvPr/>
        </p:nvSpPr>
        <p:spPr>
          <a:xfrm>
            <a:off x="6066979" y="36453934"/>
            <a:ext cx="21818424" cy="5741253"/>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Conclusions:</a:t>
            </a:r>
          </a:p>
          <a:p>
            <a:pPr algn="just"/>
            <a:r>
              <a:rPr lang="en-US" sz="4000" dirty="0" smtClean="0"/>
              <a:t>The observation from the above data shows that our project will be more than three times effective and efficient compared to the use of local ways currently used to get hot </a:t>
            </a:r>
            <a:r>
              <a:rPr lang="en-US" sz="4000" dirty="0" smtClean="0"/>
              <a:t>shower. In </a:t>
            </a:r>
            <a:r>
              <a:rPr lang="en-US" sz="4000" dirty="0" smtClean="0"/>
              <a:t>this case, students and other people respectively will have more time to engage in academics and other economic activities  as our current National slogan states ”HAPA KAZI TU” and hence less or no more failures and poverty.</a:t>
            </a:r>
            <a:endParaRPr lang="en-IE" sz="4000" dirty="0" smtClean="0"/>
          </a:p>
          <a:p>
            <a:pPr algn="just"/>
            <a:r>
              <a:rPr lang="en-US" sz="4000" dirty="0" smtClean="0"/>
              <a:t>From the results above, we suggest that our Simple Hot Shower Invention is the best and emerging technology to be used in crowded areas such as Schools, Prisons, Orphanage centers, hospitals as well as in Refugee camps found both in urban and rural areas</a:t>
            </a:r>
            <a:r>
              <a:rPr lang="en-US" sz="4000" dirty="0" smtClean="0"/>
              <a:t>.</a:t>
            </a:r>
            <a:endParaRPr lang="en-IE" sz="4000" dirty="0" smtClean="0"/>
          </a:p>
        </p:txBody>
      </p:sp>
      <p:pic>
        <p:nvPicPr>
          <p:cNvPr id="11" name="Picture 10"/>
          <p:cNvPicPr/>
          <p:nvPr/>
        </p:nvPicPr>
        <p:blipFill>
          <a:blip r:embed="rId3" cstate="print"/>
          <a:srcRect/>
          <a:stretch>
            <a:fillRect/>
          </a:stretch>
        </p:blipFill>
        <p:spPr bwMode="auto">
          <a:xfrm>
            <a:off x="6787059" y="2754190"/>
            <a:ext cx="2448272" cy="2448272"/>
          </a:xfrm>
          <a:prstGeom prst="rect">
            <a:avLst/>
          </a:prstGeom>
          <a:noFill/>
          <a:ln w="9525">
            <a:noFill/>
            <a:miter lim="800000"/>
            <a:headEnd/>
            <a:tailEnd/>
          </a:ln>
        </p:spPr>
      </p:pic>
      <p:grpSp>
        <p:nvGrpSpPr>
          <p:cNvPr id="14" name="Group 13"/>
          <p:cNvGrpSpPr/>
          <p:nvPr/>
        </p:nvGrpSpPr>
        <p:grpSpPr>
          <a:xfrm>
            <a:off x="24357011" y="5058446"/>
            <a:ext cx="5346900" cy="4392488"/>
            <a:chOff x="24933075" y="4986438"/>
            <a:chExt cx="5346900" cy="4392488"/>
          </a:xfrm>
        </p:grpSpPr>
        <p:pic>
          <p:nvPicPr>
            <p:cNvPr id="12" name="Picture 11"/>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4933075" y="4986438"/>
              <a:ext cx="2448272" cy="4392488"/>
            </a:xfrm>
            <a:prstGeom prst="rect">
              <a:avLst/>
            </a:prstGeom>
          </p:spPr>
        </p:pic>
        <p:pic>
          <p:nvPicPr>
            <p:cNvPr id="13" name="Picture 12" descr="C:\Users\zmkai\Desktop\pcha\IMG-20170710-WA00022jpg.tif"/>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7597371" y="4986438"/>
              <a:ext cx="2682604" cy="4392488"/>
            </a:xfrm>
            <a:prstGeom prst="rect">
              <a:avLst/>
            </a:prstGeom>
            <a:noFill/>
            <a:ln>
              <a:noFill/>
            </a:ln>
          </p:spPr>
        </p:pic>
      </p:grpSp>
      <p:pic>
        <p:nvPicPr>
          <p:cNvPr id="15" name="Picture 14" descr="C:\Users\zmkai\Desktop\New folder\IMG-20170707-WA0004.jpg"/>
          <p:cNvPicPr/>
          <p:nvPr/>
        </p:nvPicPr>
        <p:blipFill>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365123" y="10387038"/>
            <a:ext cx="4042022" cy="3168352"/>
          </a:xfrm>
          <a:prstGeom prst="rect">
            <a:avLst/>
          </a:prstGeom>
          <a:noFill/>
          <a:ln>
            <a:noFill/>
          </a:ln>
        </p:spPr>
      </p:pic>
      <p:pic>
        <p:nvPicPr>
          <p:cNvPr id="16" name="Picture 15" descr="C:\Users\zmkai\Desktop\pcha\yst\20170705_073254.jpg"/>
          <p:cNvPicPr/>
          <p:nvPr/>
        </p:nvPicPr>
        <p:blipFill>
          <a:blip r:embed="rId7"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581147" y="14203462"/>
            <a:ext cx="3833503" cy="2376264"/>
          </a:xfrm>
          <a:prstGeom prst="rect">
            <a:avLst/>
          </a:prstGeom>
          <a:noFill/>
          <a:ln>
            <a:noFill/>
          </a:ln>
        </p:spPr>
      </p:pic>
      <p:pic>
        <p:nvPicPr>
          <p:cNvPr id="18" name="Picture 17" descr="C:\Users\zmkai\Desktop\New folder\20170705_080052.jpg"/>
          <p:cNvPicPr/>
          <p:nvPr/>
        </p:nvPicPr>
        <p:blipFill>
          <a:blip r:embed="rId8"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725163" y="17083782"/>
            <a:ext cx="3597195" cy="2448272"/>
          </a:xfrm>
          <a:prstGeom prst="rect">
            <a:avLst/>
          </a:prstGeom>
          <a:noFill/>
          <a:ln>
            <a:noFill/>
          </a:ln>
        </p:spPr>
      </p:pic>
      <p:graphicFrame>
        <p:nvGraphicFramePr>
          <p:cNvPr id="19" name="Chart 18"/>
          <p:cNvGraphicFramePr/>
          <p:nvPr/>
        </p:nvGraphicFramePr>
        <p:xfrm>
          <a:off x="25365123" y="19964102"/>
          <a:ext cx="4386436" cy="28803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Chart 19"/>
          <p:cNvGraphicFramePr/>
          <p:nvPr/>
        </p:nvGraphicFramePr>
        <p:xfrm>
          <a:off x="25581147" y="23204462"/>
          <a:ext cx="4026396" cy="24482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 name="Table 20"/>
          <p:cNvGraphicFramePr>
            <a:graphicFrameLocks noGrp="1"/>
          </p:cNvGraphicFramePr>
          <p:nvPr/>
        </p:nvGraphicFramePr>
        <p:xfrm>
          <a:off x="25437131" y="25868758"/>
          <a:ext cx="4360559" cy="2028953"/>
        </p:xfrm>
        <a:graphic>
          <a:graphicData uri="http://schemas.openxmlformats.org/drawingml/2006/table">
            <a:tbl>
              <a:tblPr/>
              <a:tblGrid>
                <a:gridCol w="971049"/>
                <a:gridCol w="564918"/>
                <a:gridCol w="580187"/>
                <a:gridCol w="595455"/>
                <a:gridCol w="549650"/>
                <a:gridCol w="549650"/>
                <a:gridCol w="549650"/>
              </a:tblGrid>
              <a:tr h="0">
                <a:tc>
                  <a:txBody>
                    <a:bodyPr/>
                    <a:lstStyle/>
                    <a:p>
                      <a:pPr algn="ctr">
                        <a:lnSpc>
                          <a:spcPct val="115000"/>
                        </a:lnSpc>
                        <a:spcAft>
                          <a:spcPts val="0"/>
                        </a:spcAft>
                      </a:pPr>
                      <a:r>
                        <a:rPr lang="en-US" sz="1400">
                          <a:latin typeface="Calibri"/>
                          <a:ea typeface="Times New Roman"/>
                          <a:cs typeface="Times New Roman"/>
                        </a:rPr>
                        <a:t>Time (Min): F</a:t>
                      </a:r>
                      <a:r>
                        <a:rPr lang="en-US" sz="1000" b="1">
                          <a:latin typeface="Calibri"/>
                          <a:ea typeface="Times New Roman"/>
                          <a:cs typeface="Times New Roman"/>
                        </a:rPr>
                        <a:t>or the same fuel quantity</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5</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10</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15</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20</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25</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30</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latin typeface="Calibri"/>
                          <a:ea typeface="Times New Roman"/>
                          <a:cs typeface="Times New Roman"/>
                        </a:rPr>
                        <a:t>Local way: Litres</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4</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9</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14</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17</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20</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23</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latin typeface="Calibri"/>
                          <a:ea typeface="Times New Roman"/>
                          <a:cs typeface="Times New Roman"/>
                        </a:rPr>
                        <a:t>Our Project: Litres</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12</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26</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42</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52</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Times New Roman"/>
                          <a:cs typeface="Times New Roman"/>
                        </a:rPr>
                        <a:t>61</a:t>
                      </a:r>
                      <a:endParaRPr lang="en-IE"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Times New Roman"/>
                          <a:cs typeface="Times New Roman"/>
                        </a:rPr>
                        <a:t>70</a:t>
                      </a:r>
                      <a:endParaRPr lang="en-IE"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6">
      <a:dk1>
        <a:sysClr val="windowText" lastClr="000000"/>
      </a:dk1>
      <a:lt1>
        <a:sysClr val="window" lastClr="FFFFFF"/>
      </a:lt1>
      <a:dk2>
        <a:srgbClr val="4E5B6F"/>
      </a:dk2>
      <a:lt2>
        <a:srgbClr val="FFFFFF"/>
      </a:lt2>
      <a:accent1>
        <a:srgbClr val="FF000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tf00001233</Template>
  <TotalTime>83</TotalTime>
  <Words>848</Words>
  <Application>Microsoft Office PowerPoint</Application>
  <PresentationFormat>Custom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Parallax</vt:lpstr>
      <vt:lpstr>Slide 1</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brendan.doggett</dc:creator>
  <cp:lastModifiedBy>brendan.doggett</cp:lastModifiedBy>
  <cp:revision>17</cp:revision>
  <dcterms:created xsi:type="dcterms:W3CDTF">2017-06-12T14:55:52Z</dcterms:created>
  <dcterms:modified xsi:type="dcterms:W3CDTF">2017-07-11T10:02:28Z</dcterms:modified>
</cp:coreProperties>
</file>