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0279975" cy="42808525"/>
  <p:notesSz cx="6858000" cy="9144000"/>
  <p:defaultTextStyle>
    <a:defPPr>
      <a:defRPr lang="en-US"/>
    </a:defPPr>
    <a:lvl1pPr marL="0" algn="l" defTabSz="4176188" rtl="0" eaLnBrk="1" latinLnBrk="0" hangingPunct="1">
      <a:defRPr sz="8400" kern="1200">
        <a:solidFill>
          <a:schemeClr val="tx1"/>
        </a:solidFill>
        <a:latin typeface="+mn-lt"/>
        <a:ea typeface="+mn-ea"/>
        <a:cs typeface="+mn-cs"/>
      </a:defRPr>
    </a:lvl1pPr>
    <a:lvl2pPr marL="2088094" algn="l" defTabSz="4176188" rtl="0" eaLnBrk="1" latinLnBrk="0" hangingPunct="1">
      <a:defRPr sz="8400" kern="1200">
        <a:solidFill>
          <a:schemeClr val="tx1"/>
        </a:solidFill>
        <a:latin typeface="+mn-lt"/>
        <a:ea typeface="+mn-ea"/>
        <a:cs typeface="+mn-cs"/>
      </a:defRPr>
    </a:lvl2pPr>
    <a:lvl3pPr marL="4176188" algn="l" defTabSz="4176188" rtl="0" eaLnBrk="1" latinLnBrk="0" hangingPunct="1">
      <a:defRPr sz="8400" kern="1200">
        <a:solidFill>
          <a:schemeClr val="tx1"/>
        </a:solidFill>
        <a:latin typeface="+mn-lt"/>
        <a:ea typeface="+mn-ea"/>
        <a:cs typeface="+mn-cs"/>
      </a:defRPr>
    </a:lvl3pPr>
    <a:lvl4pPr marL="6264281" algn="l" defTabSz="4176188" rtl="0" eaLnBrk="1" latinLnBrk="0" hangingPunct="1">
      <a:defRPr sz="8400" kern="1200">
        <a:solidFill>
          <a:schemeClr val="tx1"/>
        </a:solidFill>
        <a:latin typeface="+mn-lt"/>
        <a:ea typeface="+mn-ea"/>
        <a:cs typeface="+mn-cs"/>
      </a:defRPr>
    </a:lvl4pPr>
    <a:lvl5pPr marL="8352375" algn="l" defTabSz="4176188" rtl="0" eaLnBrk="1" latinLnBrk="0" hangingPunct="1">
      <a:defRPr sz="8400" kern="1200">
        <a:solidFill>
          <a:schemeClr val="tx1"/>
        </a:solidFill>
        <a:latin typeface="+mn-lt"/>
        <a:ea typeface="+mn-ea"/>
        <a:cs typeface="+mn-cs"/>
      </a:defRPr>
    </a:lvl5pPr>
    <a:lvl6pPr marL="10440469" algn="l" defTabSz="4176188" rtl="0" eaLnBrk="1" latinLnBrk="0" hangingPunct="1">
      <a:defRPr sz="8400" kern="1200">
        <a:solidFill>
          <a:schemeClr val="tx1"/>
        </a:solidFill>
        <a:latin typeface="+mn-lt"/>
        <a:ea typeface="+mn-ea"/>
        <a:cs typeface="+mn-cs"/>
      </a:defRPr>
    </a:lvl6pPr>
    <a:lvl7pPr marL="12528563" algn="l" defTabSz="4176188" rtl="0" eaLnBrk="1" latinLnBrk="0" hangingPunct="1">
      <a:defRPr sz="8400" kern="1200">
        <a:solidFill>
          <a:schemeClr val="tx1"/>
        </a:solidFill>
        <a:latin typeface="+mn-lt"/>
        <a:ea typeface="+mn-ea"/>
        <a:cs typeface="+mn-cs"/>
      </a:defRPr>
    </a:lvl7pPr>
    <a:lvl8pPr marL="14616657" algn="l" defTabSz="4176188" rtl="0" eaLnBrk="1" latinLnBrk="0" hangingPunct="1">
      <a:defRPr sz="8400" kern="1200">
        <a:solidFill>
          <a:schemeClr val="tx1"/>
        </a:solidFill>
        <a:latin typeface="+mn-lt"/>
        <a:ea typeface="+mn-ea"/>
        <a:cs typeface="+mn-cs"/>
      </a:defRPr>
    </a:lvl8pPr>
    <a:lvl9pPr marL="16704750" algn="l" defTabSz="4176188" rtl="0" eaLnBrk="1" latinLnBrk="0" hangingPunct="1">
      <a:defRPr sz="8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1392" y="-78"/>
      </p:cViewPr>
      <p:guideLst>
        <p:guide orient="horz" pos="13483"/>
        <p:guide pos="9539"/>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E"/>
  <c:chart>
    <c:title>
      <c:layout/>
    </c:title>
    <c:plotArea>
      <c:layout/>
      <c:pieChart>
        <c:varyColors val="1"/>
        <c:ser>
          <c:idx val="0"/>
          <c:order val="0"/>
          <c:tx>
            <c:strRef>
              <c:f>Sheet1!$B$1</c:f>
              <c:strCache>
                <c:ptCount val="1"/>
                <c:pt idx="0">
                  <c:v>USAGE OF PETROLEUM IN LITRES PER DAY</c:v>
                </c:pt>
              </c:strCache>
            </c:strRef>
          </c:tx>
          <c:cat>
            <c:strRef>
              <c:f>Sheet1!$A$2:$A$11</c:f>
              <c:strCache>
                <c:ptCount val="10"/>
                <c:pt idx="0">
                  <c:v>teacher 1:5ltrs</c:v>
                </c:pt>
                <c:pt idx="1">
                  <c:v>teacher 2:6.5ltrs</c:v>
                </c:pt>
                <c:pt idx="2">
                  <c:v>teacher 3:3.9ltrs</c:v>
                </c:pt>
                <c:pt idx="3">
                  <c:v>teacher 4:3ltrs</c:v>
                </c:pt>
                <c:pt idx="4">
                  <c:v>teacher 5:5ltrs</c:v>
                </c:pt>
                <c:pt idx="5">
                  <c:v>teacher 6:4ltrs</c:v>
                </c:pt>
                <c:pt idx="6">
                  <c:v>teacher 7:4ltrs</c:v>
                </c:pt>
                <c:pt idx="7">
                  <c:v>teacher 8:3ltrs</c:v>
                </c:pt>
                <c:pt idx="8">
                  <c:v>teacher 9:2ltrs</c:v>
                </c:pt>
                <c:pt idx="9">
                  <c:v>teacher 1:1ltr</c:v>
                </c:pt>
              </c:strCache>
            </c:strRef>
          </c:cat>
          <c:val>
            <c:numRef>
              <c:f>Sheet1!$B$2:$B$11</c:f>
              <c:numCache>
                <c:formatCode>General</c:formatCode>
                <c:ptCount val="10"/>
                <c:pt idx="0">
                  <c:v>5</c:v>
                </c:pt>
                <c:pt idx="1">
                  <c:v>6.5</c:v>
                </c:pt>
                <c:pt idx="2">
                  <c:v>3.9</c:v>
                </c:pt>
                <c:pt idx="3">
                  <c:v>3</c:v>
                </c:pt>
                <c:pt idx="4">
                  <c:v>5</c:v>
                </c:pt>
                <c:pt idx="5">
                  <c:v>4</c:v>
                </c:pt>
                <c:pt idx="6">
                  <c:v>4</c:v>
                </c:pt>
                <c:pt idx="7">
                  <c:v>3</c:v>
                </c:pt>
                <c:pt idx="8">
                  <c:v>2</c:v>
                </c:pt>
                <c:pt idx="9">
                  <c:v>1</c:v>
                </c:pt>
              </c:numCache>
            </c:numRef>
          </c:val>
        </c:ser>
        <c:ser>
          <c:idx val="1"/>
          <c:order val="1"/>
          <c:tx>
            <c:strRef>
              <c:f>Sheet1!$C$1</c:f>
              <c:strCache>
                <c:ptCount val="1"/>
                <c:pt idx="0">
                  <c:v>0</c:v>
                </c:pt>
              </c:strCache>
            </c:strRef>
          </c:tx>
          <c:cat>
            <c:strRef>
              <c:f>Sheet1!$A$2:$A$11</c:f>
              <c:strCache>
                <c:ptCount val="10"/>
                <c:pt idx="0">
                  <c:v>teacher 1:5ltrs</c:v>
                </c:pt>
                <c:pt idx="1">
                  <c:v>teacher 2:6.5ltrs</c:v>
                </c:pt>
                <c:pt idx="2">
                  <c:v>teacher 3:3.9ltrs</c:v>
                </c:pt>
                <c:pt idx="3">
                  <c:v>teacher 4:3ltrs</c:v>
                </c:pt>
                <c:pt idx="4">
                  <c:v>teacher 5:5ltrs</c:v>
                </c:pt>
                <c:pt idx="5">
                  <c:v>teacher 6:4ltrs</c:v>
                </c:pt>
                <c:pt idx="6">
                  <c:v>teacher 7:4ltrs</c:v>
                </c:pt>
                <c:pt idx="7">
                  <c:v>teacher 8:3ltrs</c:v>
                </c:pt>
                <c:pt idx="8">
                  <c:v>teacher 9:2ltrs</c:v>
                </c:pt>
                <c:pt idx="9">
                  <c:v>teacher 1:1ltr</c:v>
                </c:pt>
              </c:strCache>
            </c:strRef>
          </c:cat>
          <c:val>
            <c:numRef>
              <c:f>Sheet1!$C$2:$C$11</c:f>
              <c:numCache>
                <c:formatCode>General</c:formatCode>
                <c:ptCount val="10"/>
                <c:pt idx="0">
                  <c:v>0</c:v>
                </c:pt>
                <c:pt idx="1">
                  <c:v>0</c:v>
                </c:pt>
                <c:pt idx="2">
                  <c:v>0</c:v>
                </c:pt>
                <c:pt idx="3">
                  <c:v>0</c:v>
                </c:pt>
                <c:pt idx="4">
                  <c:v>0</c:v>
                </c:pt>
                <c:pt idx="5">
                  <c:v>0</c:v>
                </c:pt>
                <c:pt idx="6">
                  <c:v>0</c:v>
                </c:pt>
                <c:pt idx="7">
                  <c:v>0</c:v>
                </c:pt>
                <c:pt idx="8">
                  <c:v>0</c:v>
                </c:pt>
                <c:pt idx="9">
                  <c:v>0</c:v>
                </c:pt>
              </c:numCache>
            </c:numRef>
          </c:val>
        </c:ser>
        <c:firstSliceAng val="0"/>
      </c:pieChart>
    </c:plotArea>
    <c:legend>
      <c:legendPos val="r"/>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E"/>
  <c:chart>
    <c:plotArea>
      <c:layout/>
      <c:barChart>
        <c:barDir val="col"/>
        <c:grouping val="clustered"/>
        <c:ser>
          <c:idx val="0"/>
          <c:order val="0"/>
          <c:tx>
            <c:strRef>
              <c:f>Sheet1!$B$1</c:f>
              <c:strCache>
                <c:ptCount val="1"/>
                <c:pt idx="0">
                  <c:v>total</c:v>
                </c:pt>
              </c:strCache>
            </c:strRef>
          </c:tx>
          <c:cat>
            <c:strRef>
              <c:f>Sheet1!$A$2:$A$4</c:f>
              <c:strCache>
                <c:ptCount val="3"/>
                <c:pt idx="0">
                  <c:v>petroleum</c:v>
                </c:pt>
                <c:pt idx="1">
                  <c:v>diesel</c:v>
                </c:pt>
                <c:pt idx="2">
                  <c:v>kerosene</c:v>
                </c:pt>
              </c:strCache>
            </c:strRef>
          </c:cat>
          <c:val>
            <c:numRef>
              <c:f>Sheet1!$B$2:$B$4</c:f>
              <c:numCache>
                <c:formatCode>General</c:formatCode>
                <c:ptCount val="3"/>
                <c:pt idx="0">
                  <c:v>2400</c:v>
                </c:pt>
                <c:pt idx="1">
                  <c:v>1500</c:v>
                </c:pt>
                <c:pt idx="2">
                  <c:v>125</c:v>
                </c:pt>
              </c:numCache>
            </c:numRef>
          </c:val>
        </c:ser>
        <c:ser>
          <c:idx val="1"/>
          <c:order val="1"/>
          <c:tx>
            <c:strRef>
              <c:f>Sheet1!$C$1</c:f>
              <c:strCache>
                <c:ptCount val="1"/>
                <c:pt idx="0">
                  <c:v>meru</c:v>
                </c:pt>
              </c:strCache>
            </c:strRef>
          </c:tx>
          <c:cat>
            <c:strRef>
              <c:f>Sheet1!$A$2:$A$4</c:f>
              <c:strCache>
                <c:ptCount val="3"/>
                <c:pt idx="0">
                  <c:v>petroleum</c:v>
                </c:pt>
                <c:pt idx="1">
                  <c:v>diesel</c:v>
                </c:pt>
                <c:pt idx="2">
                  <c:v>kerosene</c:v>
                </c:pt>
              </c:strCache>
            </c:strRef>
          </c:cat>
          <c:val>
            <c:numRef>
              <c:f>Sheet1!$C$2:$C$4</c:f>
              <c:numCache>
                <c:formatCode>General</c:formatCode>
                <c:ptCount val="3"/>
                <c:pt idx="0">
                  <c:v>1000</c:v>
                </c:pt>
                <c:pt idx="1">
                  <c:v>700</c:v>
                </c:pt>
                <c:pt idx="2">
                  <c:v>400</c:v>
                </c:pt>
              </c:numCache>
            </c:numRef>
          </c:val>
        </c:ser>
        <c:ser>
          <c:idx val="2"/>
          <c:order val="2"/>
          <c:tx>
            <c:strRef>
              <c:f>Sheet1!$D$1</c:f>
              <c:strCache>
                <c:ptCount val="1"/>
                <c:pt idx="0">
                  <c:v>bonjour</c:v>
                </c:pt>
              </c:strCache>
            </c:strRef>
          </c:tx>
          <c:cat>
            <c:strRef>
              <c:f>Sheet1!$A$2:$A$4</c:f>
              <c:strCache>
                <c:ptCount val="3"/>
                <c:pt idx="0">
                  <c:v>petroleum</c:v>
                </c:pt>
                <c:pt idx="1">
                  <c:v>diesel</c:v>
                </c:pt>
                <c:pt idx="2">
                  <c:v>kerosene</c:v>
                </c:pt>
              </c:strCache>
            </c:strRef>
          </c:cat>
          <c:val>
            <c:numRef>
              <c:f>Sheet1!$D$2:$D$4</c:f>
              <c:numCache>
                <c:formatCode>General</c:formatCode>
                <c:ptCount val="3"/>
                <c:pt idx="0">
                  <c:v>1200</c:v>
                </c:pt>
                <c:pt idx="1">
                  <c:v>900</c:v>
                </c:pt>
                <c:pt idx="2">
                  <c:v>200</c:v>
                </c:pt>
              </c:numCache>
            </c:numRef>
          </c:val>
        </c:ser>
        <c:axId val="90210688"/>
        <c:axId val="90213760"/>
      </c:barChart>
      <c:catAx>
        <c:axId val="90210688"/>
        <c:scaling>
          <c:orientation val="minMax"/>
        </c:scaling>
        <c:axPos val="b"/>
        <c:numFmt formatCode="General" sourceLinked="0"/>
        <c:tickLblPos val="nextTo"/>
        <c:crossAx val="90213760"/>
        <c:crosses val="autoZero"/>
        <c:auto val="1"/>
        <c:lblAlgn val="ctr"/>
        <c:lblOffset val="100"/>
      </c:catAx>
      <c:valAx>
        <c:axId val="90213760"/>
        <c:scaling>
          <c:orientation val="minMax"/>
        </c:scaling>
        <c:axPos val="l"/>
        <c:majorGridlines/>
        <c:numFmt formatCode="General" sourceLinked="1"/>
        <c:tickLblPos val="nextTo"/>
        <c:crossAx val="90210688"/>
        <c:crosses val="autoZero"/>
        <c:crossBetween val="between"/>
      </c:valAx>
    </c:plotArea>
    <c:legend>
      <c:legendPos val="r"/>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8"/>
          <p:cNvGrpSpPr/>
          <p:nvPr/>
        </p:nvGrpSpPr>
        <p:grpSpPr>
          <a:xfrm>
            <a:off x="1356291" y="-29728"/>
            <a:ext cx="12455004" cy="42838256"/>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7272958" y="8614567"/>
            <a:ext cx="21295878" cy="16330653"/>
          </a:xfrm>
        </p:spPr>
        <p:txBody>
          <a:bodyPr anchor="b">
            <a:normAutofit/>
          </a:bodyPr>
          <a:lstStyle>
            <a:lvl1pPr algn="r">
              <a:defRPr sz="23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214364" y="24945217"/>
            <a:ext cx="17354471" cy="8667409"/>
          </a:xfrm>
        </p:spPr>
        <p:txBody>
          <a:bodyPr anchor="t">
            <a:normAutofit/>
          </a:bodyPr>
          <a:lstStyle>
            <a:lvl1pPr marL="0" indent="0" algn="r">
              <a:buNone/>
              <a:defRPr sz="8100">
                <a:solidFill>
                  <a:schemeClr val="tx1"/>
                </a:solidFill>
              </a:defRPr>
            </a:lvl1pPr>
            <a:lvl2pPr marL="1754094" indent="0" algn="ctr">
              <a:buNone/>
              <a:defRPr>
                <a:solidFill>
                  <a:schemeClr val="tx1">
                    <a:tint val="75000"/>
                  </a:schemeClr>
                </a:solidFill>
              </a:defRPr>
            </a:lvl2pPr>
            <a:lvl3pPr marL="3508187" indent="0" algn="ctr">
              <a:buNone/>
              <a:defRPr>
                <a:solidFill>
                  <a:schemeClr val="tx1">
                    <a:tint val="75000"/>
                  </a:schemeClr>
                </a:solidFill>
              </a:defRPr>
            </a:lvl3pPr>
            <a:lvl4pPr marL="5262281" indent="0" algn="ctr">
              <a:buNone/>
              <a:defRPr>
                <a:solidFill>
                  <a:schemeClr val="tx1">
                    <a:tint val="75000"/>
                  </a:schemeClr>
                </a:solidFill>
              </a:defRPr>
            </a:lvl4pPr>
            <a:lvl5pPr marL="7016374" indent="0" algn="ctr">
              <a:buNone/>
              <a:defRPr>
                <a:solidFill>
                  <a:schemeClr val="tx1">
                    <a:tint val="75000"/>
                  </a:schemeClr>
                </a:solidFill>
              </a:defRPr>
            </a:lvl5pPr>
            <a:lvl6pPr marL="8770468" indent="0" algn="ctr">
              <a:buNone/>
              <a:defRPr>
                <a:solidFill>
                  <a:schemeClr val="tx1">
                    <a:tint val="75000"/>
                  </a:schemeClr>
                </a:solidFill>
              </a:defRPr>
            </a:lvl6pPr>
            <a:lvl7pPr marL="10524561" indent="0" algn="ctr">
              <a:buNone/>
              <a:defRPr>
                <a:solidFill>
                  <a:schemeClr val="tx1">
                    <a:tint val="75000"/>
                  </a:schemeClr>
                </a:solidFill>
              </a:defRPr>
            </a:lvl7pPr>
            <a:lvl8pPr marL="12278655" indent="0" algn="ctr">
              <a:buNone/>
              <a:defRPr>
                <a:solidFill>
                  <a:schemeClr val="tx1">
                    <a:tint val="75000"/>
                  </a:schemeClr>
                </a:solidFill>
              </a:defRPr>
            </a:lvl8pPr>
            <a:lvl9pPr marL="1403274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a:xfrm>
            <a:off x="13243545" y="36724168"/>
            <a:ext cx="10739169" cy="2279158"/>
          </a:xfrm>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6427" y="29543157"/>
            <a:ext cx="24882408" cy="3537652"/>
          </a:xfrm>
        </p:spPr>
        <p:txBody>
          <a:bodyPr anchor="b">
            <a:normAutofit/>
          </a:bodyPr>
          <a:lstStyle>
            <a:lvl1pPr algn="ctr">
              <a:defRPr sz="9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25885" y="5818364"/>
            <a:ext cx="20429903" cy="1975619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6100"/>
            </a:lvl1pPr>
            <a:lvl2pPr marL="1754094" indent="0">
              <a:buNone/>
              <a:defRPr sz="6100"/>
            </a:lvl2pPr>
            <a:lvl3pPr marL="3508187" indent="0">
              <a:buNone/>
              <a:defRPr sz="6100"/>
            </a:lvl3pPr>
            <a:lvl4pPr marL="5262281" indent="0">
              <a:buNone/>
              <a:defRPr sz="6100"/>
            </a:lvl4pPr>
            <a:lvl5pPr marL="7016374" indent="0">
              <a:buNone/>
              <a:defRPr sz="6100"/>
            </a:lvl5pPr>
            <a:lvl6pPr marL="8770468" indent="0">
              <a:buNone/>
              <a:defRPr sz="6100"/>
            </a:lvl6pPr>
            <a:lvl7pPr marL="10524561" indent="0">
              <a:buNone/>
              <a:defRPr sz="6100"/>
            </a:lvl7pPr>
            <a:lvl8pPr marL="12278655" indent="0">
              <a:buNone/>
              <a:defRPr sz="6100"/>
            </a:lvl8pPr>
            <a:lvl9pPr marL="14032748" indent="0">
              <a:buNone/>
              <a:defRPr sz="6100"/>
            </a:lvl9pPr>
          </a:lstStyle>
          <a:p>
            <a:r>
              <a:rPr lang="en-US" smtClean="0"/>
              <a:t>Click icon to add picture</a:t>
            </a:r>
            <a:endParaRPr lang="en-US" dirty="0"/>
          </a:p>
        </p:txBody>
      </p:sp>
      <p:sp>
        <p:nvSpPr>
          <p:cNvPr id="4" name="Text Placeholder 3"/>
          <p:cNvSpPr>
            <a:spLocks noGrp="1"/>
          </p:cNvSpPr>
          <p:nvPr>
            <p:ph type="body" sz="half" idx="2"/>
          </p:nvPr>
        </p:nvSpPr>
        <p:spPr>
          <a:xfrm>
            <a:off x="3686427" y="33080809"/>
            <a:ext cx="24882408" cy="3081814"/>
          </a:xfrm>
        </p:spPr>
        <p:txBody>
          <a:bodyPr>
            <a:normAutofit/>
          </a:bodyPr>
          <a:lstStyle>
            <a:lvl1pPr marL="0" indent="0" algn="ctr">
              <a:buNone/>
              <a:defRPr sz="5400"/>
            </a:lvl1pPr>
            <a:lvl2pPr marL="1754094" indent="0">
              <a:buNone/>
              <a:defRPr sz="4600"/>
            </a:lvl2pPr>
            <a:lvl3pPr marL="3508187" indent="0">
              <a:buNone/>
              <a:defRPr sz="3800"/>
            </a:lvl3pPr>
            <a:lvl4pPr marL="5262281" indent="0">
              <a:buNone/>
              <a:defRPr sz="3500"/>
            </a:lvl4pPr>
            <a:lvl5pPr marL="7016374" indent="0">
              <a:buNone/>
              <a:defRPr sz="3500"/>
            </a:lvl5pPr>
            <a:lvl6pPr marL="8770468" indent="0">
              <a:buNone/>
              <a:defRPr sz="3500"/>
            </a:lvl6pPr>
            <a:lvl7pPr marL="10524561" indent="0">
              <a:buNone/>
              <a:defRPr sz="3500"/>
            </a:lvl7pPr>
            <a:lvl8pPr marL="12278655" indent="0">
              <a:buNone/>
              <a:defRPr sz="3500"/>
            </a:lvl8pPr>
            <a:lvl9pPr marL="14032748"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686429" y="4280853"/>
            <a:ext cx="24882408" cy="19026011"/>
          </a:xfrm>
        </p:spPr>
        <p:txBody>
          <a:bodyPr anchor="ctr">
            <a:normAutofit/>
          </a:bodyPr>
          <a:lstStyle>
            <a:lvl1pPr algn="ctr">
              <a:defRPr sz="12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686429" y="27112066"/>
            <a:ext cx="24882413" cy="9037355"/>
          </a:xfrm>
        </p:spPr>
        <p:txBody>
          <a:bodyPr anchor="ctr">
            <a:normAutofit/>
          </a:bodyPr>
          <a:lstStyle>
            <a:lvl1pPr marL="0" indent="0" algn="ct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3970303" y="5387101"/>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0700" dirty="0">
                <a:solidFill>
                  <a:schemeClr val="tx1"/>
                </a:solidFill>
                <a:effectLst/>
              </a:rPr>
              <a:t>“</a:t>
            </a:r>
          </a:p>
        </p:txBody>
      </p:sp>
      <p:sp>
        <p:nvSpPr>
          <p:cNvPr id="15" name="TextBox 14"/>
          <p:cNvSpPr txBox="1"/>
          <p:nvPr/>
        </p:nvSpPr>
        <p:spPr>
          <a:xfrm>
            <a:off x="27054842" y="17599054"/>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0700" dirty="0">
                <a:solidFill>
                  <a:schemeClr val="tx1"/>
                </a:solidFill>
                <a:effectLst/>
              </a:rPr>
              <a:t>”</a:t>
            </a:r>
          </a:p>
        </p:txBody>
      </p:sp>
      <p:sp>
        <p:nvSpPr>
          <p:cNvPr id="2" name="Title 1"/>
          <p:cNvSpPr>
            <a:spLocks noGrp="1"/>
          </p:cNvSpPr>
          <p:nvPr>
            <p:ph type="title"/>
          </p:nvPr>
        </p:nvSpPr>
        <p:spPr>
          <a:xfrm>
            <a:off x="5484301" y="4280856"/>
            <a:ext cx="22327538" cy="17123404"/>
          </a:xfrm>
        </p:spPr>
        <p:txBody>
          <a:bodyPr anchor="ctr">
            <a:normAutofit/>
          </a:bodyPr>
          <a:lstStyle>
            <a:lvl1pPr algn="ctr">
              <a:defRPr sz="123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052050" y="21404256"/>
            <a:ext cx="21192046" cy="2378251"/>
          </a:xfrm>
        </p:spPr>
        <p:txBody>
          <a:bodyPr anchor="ctr">
            <a:normAutofit/>
          </a:bodyPr>
          <a:lstStyle>
            <a:lvl1pPr marL="0" indent="0">
              <a:buFontTx/>
              <a:buNone/>
              <a:defRPr sz="6900"/>
            </a:lvl1pPr>
            <a:lvl2pPr marL="1754094" indent="0">
              <a:buFontTx/>
              <a:buNone/>
              <a:defRPr/>
            </a:lvl2pPr>
            <a:lvl3pPr marL="3508187" indent="0">
              <a:buFontTx/>
              <a:buNone/>
              <a:defRPr/>
            </a:lvl3pPr>
            <a:lvl4pPr marL="5262281" indent="0">
              <a:buFontTx/>
              <a:buNone/>
              <a:defRPr/>
            </a:lvl4pPr>
            <a:lvl5pPr marL="701637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686427" y="27112066"/>
            <a:ext cx="24882408" cy="9037355"/>
          </a:xfrm>
        </p:spPr>
        <p:txBody>
          <a:bodyPr anchor="ctr">
            <a:normAutofit/>
          </a:bodyPr>
          <a:lstStyle>
            <a:lvl1pPr marL="0" indent="0" algn="ct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686432" y="20652591"/>
            <a:ext cx="24882403" cy="9168440"/>
          </a:xfrm>
        </p:spPr>
        <p:txBody>
          <a:bodyPr anchor="b">
            <a:normAutofit/>
          </a:bodyPr>
          <a:lstStyle>
            <a:lvl1pPr algn="r">
              <a:defRPr sz="12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686428" y="29821032"/>
            <a:ext cx="24882406" cy="5370728"/>
          </a:xfrm>
        </p:spPr>
        <p:txBody>
          <a:bodyPr anchor="t">
            <a:normAutofit/>
          </a:bodyPr>
          <a:lstStyle>
            <a:lvl1pPr marL="0" indent="0" algn="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3970303" y="5387101"/>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0700" dirty="0">
                <a:solidFill>
                  <a:schemeClr val="tx1"/>
                </a:solidFill>
                <a:effectLst/>
              </a:rPr>
              <a:t>“</a:t>
            </a:r>
          </a:p>
        </p:txBody>
      </p:sp>
      <p:sp>
        <p:nvSpPr>
          <p:cNvPr id="15" name="TextBox 14"/>
          <p:cNvSpPr txBox="1"/>
          <p:nvPr/>
        </p:nvSpPr>
        <p:spPr>
          <a:xfrm>
            <a:off x="27054842" y="17599054"/>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0700" dirty="0">
                <a:solidFill>
                  <a:schemeClr val="tx1"/>
                </a:solidFill>
                <a:effectLst/>
              </a:rPr>
              <a:t>”</a:t>
            </a:r>
          </a:p>
        </p:txBody>
      </p:sp>
      <p:sp>
        <p:nvSpPr>
          <p:cNvPr id="2" name="Title 1"/>
          <p:cNvSpPr>
            <a:spLocks noGrp="1"/>
          </p:cNvSpPr>
          <p:nvPr>
            <p:ph type="title"/>
          </p:nvPr>
        </p:nvSpPr>
        <p:spPr>
          <a:xfrm>
            <a:off x="5484301" y="4280856"/>
            <a:ext cx="22327538" cy="17123404"/>
          </a:xfrm>
        </p:spPr>
        <p:txBody>
          <a:bodyPr anchor="ctr">
            <a:normAutofit/>
          </a:bodyPr>
          <a:lstStyle>
            <a:lvl1pPr algn="ctr">
              <a:defRPr sz="123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686430" y="24258164"/>
            <a:ext cx="24882406" cy="5549253"/>
          </a:xfrm>
        </p:spPr>
        <p:txBody>
          <a:bodyPr vert="horz" lIns="350819" tIns="175409" rIns="350819" bIns="175409" rtlCol="0" anchor="b">
            <a:normAutofit/>
          </a:bodyPr>
          <a:lstStyle>
            <a:lvl1pPr algn="r">
              <a:buNone/>
              <a:defRPr lang="en-US" sz="92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3686428" y="29807417"/>
            <a:ext cx="24882406" cy="6342004"/>
          </a:xfrm>
        </p:spPr>
        <p:txBody>
          <a:bodyPr anchor="t">
            <a:normAutofit/>
          </a:bodyPr>
          <a:lstStyle>
            <a:lvl1pPr marL="0" indent="0" algn="r">
              <a:buNone/>
              <a:defRPr sz="69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686430" y="4280856"/>
            <a:ext cx="24882411" cy="17024316"/>
          </a:xfrm>
        </p:spPr>
        <p:txBody>
          <a:bodyPr vert="horz" lIns="350819" tIns="175409" rIns="350819" bIns="175409"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3686429" y="21879913"/>
            <a:ext cx="24882413" cy="5232153"/>
          </a:xfrm>
        </p:spPr>
        <p:txBody>
          <a:bodyPr vert="horz" lIns="350819" tIns="175409" rIns="350819" bIns="175409" rtlCol="0" anchor="b">
            <a:normAutofit/>
          </a:bodyPr>
          <a:lstStyle>
            <a:lvl1pPr>
              <a:buNone/>
              <a:defRPr lang="en-US" sz="107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3686427" y="27112066"/>
            <a:ext cx="24882413" cy="9037355"/>
          </a:xfrm>
        </p:spPr>
        <p:txBody>
          <a:bodyPr anchor="t">
            <a:normAutofit/>
          </a:bodyPr>
          <a:lstStyle>
            <a:lvl1pPr marL="0" indent="0" algn="l">
              <a:buNone/>
              <a:defRPr sz="69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171963" y="4280852"/>
            <a:ext cx="4396877" cy="318685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686428" y="4280852"/>
            <a:ext cx="19917781" cy="3186856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a:xfrm>
            <a:off x="27199962" y="36623395"/>
            <a:ext cx="1368875" cy="2279158"/>
          </a:xfrm>
        </p:spPr>
        <p:txBody>
          <a:bodyPr/>
          <a:lstStyle/>
          <a:p>
            <a:fld id="{E4667B97-1F7C-4B4C-8651-B72750242849}"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88498" y="16647753"/>
            <a:ext cx="22180347" cy="13173278"/>
          </a:xfrm>
        </p:spPr>
        <p:txBody>
          <a:bodyPr anchor="b"/>
          <a:lstStyle>
            <a:lvl1pPr algn="r">
              <a:defRPr sz="15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388494" y="29821032"/>
            <a:ext cx="22180350" cy="5370728"/>
          </a:xfrm>
        </p:spPr>
        <p:txBody>
          <a:bodyPr anchor="t">
            <a:normAutofit/>
          </a:bodyPr>
          <a:lstStyle>
            <a:lvl1pPr marL="0" indent="0" algn="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427" y="4280856"/>
            <a:ext cx="24882413" cy="1093995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86429" y="16647756"/>
            <a:ext cx="12157328" cy="19501668"/>
          </a:xfrm>
        </p:spPr>
        <p:txBody>
          <a:bodyPr>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411506" y="16647760"/>
            <a:ext cx="12157330" cy="19501661"/>
          </a:xfrm>
        </p:spPr>
        <p:txBody>
          <a:bodyPr>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401373" y="16594908"/>
            <a:ext cx="11442383" cy="3597102"/>
          </a:xfrm>
        </p:spPr>
        <p:txBody>
          <a:bodyPr anchor="b">
            <a:noAutofit/>
          </a:bodyPr>
          <a:lstStyle>
            <a:lvl1pPr marL="0" indent="0">
              <a:buNone/>
              <a:defRPr sz="10700" b="0">
                <a:solidFill>
                  <a:schemeClr val="accent1">
                    <a:lumMod val="75000"/>
                  </a:schemeClr>
                </a:solidFill>
              </a:defRPr>
            </a:lvl1pPr>
            <a:lvl2pPr marL="1754094" indent="0">
              <a:buNone/>
              <a:defRPr sz="7700" b="1"/>
            </a:lvl2pPr>
            <a:lvl3pPr marL="3508187" indent="0">
              <a:buNone/>
              <a:defRPr sz="6900" b="1"/>
            </a:lvl3pPr>
            <a:lvl4pPr marL="5262281" indent="0">
              <a:buNone/>
              <a:defRPr sz="6100" b="1"/>
            </a:lvl4pPr>
            <a:lvl5pPr marL="7016374" indent="0">
              <a:buNone/>
              <a:defRPr sz="6100" b="1"/>
            </a:lvl5pPr>
            <a:lvl6pPr marL="8770468" indent="0">
              <a:buNone/>
              <a:defRPr sz="6100" b="1"/>
            </a:lvl6pPr>
            <a:lvl7pPr marL="10524561" indent="0">
              <a:buNone/>
              <a:defRPr sz="6100" b="1"/>
            </a:lvl7pPr>
            <a:lvl8pPr marL="12278655" indent="0">
              <a:buNone/>
              <a:defRPr sz="6100" b="1"/>
            </a:lvl8pPr>
            <a:lvl9pPr marL="14032748" indent="0">
              <a:buNone/>
              <a:defRPr sz="6100" b="1"/>
            </a:lvl9pPr>
          </a:lstStyle>
          <a:p>
            <a:pPr lvl="0"/>
            <a:r>
              <a:rPr lang="en-US" smtClean="0"/>
              <a:t>Click to edit Master text styles</a:t>
            </a:r>
          </a:p>
        </p:txBody>
      </p:sp>
      <p:sp>
        <p:nvSpPr>
          <p:cNvPr id="4" name="Content Placeholder 3"/>
          <p:cNvSpPr>
            <a:spLocks noGrp="1"/>
          </p:cNvSpPr>
          <p:nvPr>
            <p:ph sz="half" idx="2"/>
          </p:nvPr>
        </p:nvSpPr>
        <p:spPr>
          <a:xfrm>
            <a:off x="3686426" y="20819606"/>
            <a:ext cx="12157330" cy="15329809"/>
          </a:xfrm>
        </p:spPr>
        <p:txBody>
          <a:bodyPr anchor="t">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7088336" y="16647760"/>
            <a:ext cx="11480504" cy="3597102"/>
          </a:xfrm>
        </p:spPr>
        <p:txBody>
          <a:bodyPr anchor="b">
            <a:noAutofit/>
          </a:bodyPr>
          <a:lstStyle>
            <a:lvl1pPr marL="0" indent="0">
              <a:buNone/>
              <a:defRPr sz="10700" b="0">
                <a:solidFill>
                  <a:schemeClr val="accent1">
                    <a:lumMod val="75000"/>
                  </a:schemeClr>
                </a:solidFill>
              </a:defRPr>
            </a:lvl1pPr>
            <a:lvl2pPr marL="1754094" indent="0">
              <a:buNone/>
              <a:defRPr sz="7700" b="1"/>
            </a:lvl2pPr>
            <a:lvl3pPr marL="3508187" indent="0">
              <a:buNone/>
              <a:defRPr sz="6900" b="1"/>
            </a:lvl3pPr>
            <a:lvl4pPr marL="5262281" indent="0">
              <a:buNone/>
              <a:defRPr sz="6100" b="1"/>
            </a:lvl4pPr>
            <a:lvl5pPr marL="7016374" indent="0">
              <a:buNone/>
              <a:defRPr sz="6100" b="1"/>
            </a:lvl5pPr>
            <a:lvl6pPr marL="8770468" indent="0">
              <a:buNone/>
              <a:defRPr sz="6100" b="1"/>
            </a:lvl6pPr>
            <a:lvl7pPr marL="10524561" indent="0">
              <a:buNone/>
              <a:defRPr sz="6100" b="1"/>
            </a:lvl7pPr>
            <a:lvl8pPr marL="12278655" indent="0">
              <a:buNone/>
              <a:defRPr sz="6100" b="1"/>
            </a:lvl8pPr>
            <a:lvl9pPr marL="14032748" indent="0">
              <a:buNone/>
              <a:defRPr sz="6100" b="1"/>
            </a:lvl9pPr>
          </a:lstStyle>
          <a:p>
            <a:pPr lvl="0"/>
            <a:r>
              <a:rPr lang="en-US" smtClean="0"/>
              <a:t>Click to edit Master text styles</a:t>
            </a:r>
          </a:p>
        </p:txBody>
      </p:sp>
      <p:sp>
        <p:nvSpPr>
          <p:cNvPr id="6" name="Content Placeholder 5"/>
          <p:cNvSpPr>
            <a:spLocks noGrp="1"/>
          </p:cNvSpPr>
          <p:nvPr>
            <p:ph sz="quarter" idx="4"/>
          </p:nvPr>
        </p:nvSpPr>
        <p:spPr>
          <a:xfrm>
            <a:off x="16411506" y="20819606"/>
            <a:ext cx="12157330" cy="15329809"/>
          </a:xfrm>
        </p:spPr>
        <p:txBody>
          <a:bodyPr anchor="t">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6429" y="9988656"/>
            <a:ext cx="8814575" cy="8561705"/>
          </a:xfrm>
        </p:spPr>
        <p:txBody>
          <a:bodyPr anchor="b">
            <a:normAutofit/>
          </a:bodyPr>
          <a:lstStyle>
            <a:lvl1pPr algn="ctr">
              <a:defRPr sz="9200" b="0"/>
            </a:lvl1pPr>
          </a:lstStyle>
          <a:p>
            <a:r>
              <a:rPr lang="en-US" smtClean="0"/>
              <a:t>Click to edit Master title style</a:t>
            </a:r>
            <a:endParaRPr lang="en-US" dirty="0"/>
          </a:p>
        </p:txBody>
      </p:sp>
      <p:sp>
        <p:nvSpPr>
          <p:cNvPr id="3" name="Content Placeholder 2"/>
          <p:cNvSpPr>
            <a:spLocks noGrp="1"/>
          </p:cNvSpPr>
          <p:nvPr>
            <p:ph idx="1"/>
          </p:nvPr>
        </p:nvSpPr>
        <p:spPr>
          <a:xfrm>
            <a:off x="13068752" y="4280849"/>
            <a:ext cx="15500084" cy="31868575"/>
          </a:xfrm>
        </p:spPr>
        <p:txBody>
          <a:bodyPr anchor="ctr">
            <a:normAutofit/>
          </a:bodyPr>
          <a:lstStyle>
            <a:lvl1pPr>
              <a:defRPr sz="77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686429" y="18550361"/>
            <a:ext cx="8814575" cy="11415607"/>
          </a:xfrm>
        </p:spPr>
        <p:txBody>
          <a:bodyPr>
            <a:normAutofit/>
          </a:bodyPr>
          <a:lstStyle>
            <a:lvl1pPr marL="0" indent="0" algn="ctr">
              <a:buNone/>
              <a:defRPr sz="6100"/>
            </a:lvl1pPr>
            <a:lvl2pPr marL="1754094" indent="0">
              <a:buNone/>
              <a:defRPr sz="4600"/>
            </a:lvl2pPr>
            <a:lvl3pPr marL="3508187" indent="0">
              <a:buNone/>
              <a:defRPr sz="3800"/>
            </a:lvl3pPr>
            <a:lvl4pPr marL="5262281" indent="0">
              <a:buNone/>
              <a:defRPr sz="3500"/>
            </a:lvl4pPr>
            <a:lvl5pPr marL="7016374" indent="0">
              <a:buNone/>
              <a:defRPr sz="3500"/>
            </a:lvl5pPr>
            <a:lvl6pPr marL="8770468" indent="0">
              <a:buNone/>
              <a:defRPr sz="3500"/>
            </a:lvl6pPr>
            <a:lvl7pPr marL="10524561" indent="0">
              <a:buNone/>
              <a:defRPr sz="3500"/>
            </a:lvl7pPr>
            <a:lvl8pPr marL="12278655" indent="0">
              <a:buNone/>
              <a:defRPr sz="3500"/>
            </a:lvl8pPr>
            <a:lvl9pPr marL="14032748"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2484" y="10939950"/>
            <a:ext cx="13476372" cy="8561705"/>
          </a:xfrm>
        </p:spPr>
        <p:txBody>
          <a:bodyPr anchor="b">
            <a:normAutofit/>
          </a:bodyPr>
          <a:lstStyle>
            <a:lvl1pPr algn="ctr">
              <a:defRPr sz="107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18862105" y="5707803"/>
            <a:ext cx="8148607" cy="28539017"/>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6100"/>
            </a:lvl1pPr>
            <a:lvl2pPr marL="1754094" indent="0">
              <a:buNone/>
              <a:defRPr sz="6100"/>
            </a:lvl2pPr>
            <a:lvl3pPr marL="3508187" indent="0">
              <a:buNone/>
              <a:defRPr sz="6100"/>
            </a:lvl3pPr>
            <a:lvl4pPr marL="5262281" indent="0">
              <a:buNone/>
              <a:defRPr sz="6100"/>
            </a:lvl4pPr>
            <a:lvl5pPr marL="7016374" indent="0">
              <a:buNone/>
              <a:defRPr sz="6100"/>
            </a:lvl5pPr>
            <a:lvl6pPr marL="8770468" indent="0">
              <a:buNone/>
              <a:defRPr sz="6100"/>
            </a:lvl6pPr>
            <a:lvl7pPr marL="10524561" indent="0">
              <a:buNone/>
              <a:defRPr sz="6100"/>
            </a:lvl7pPr>
            <a:lvl8pPr marL="12278655" indent="0">
              <a:buNone/>
              <a:defRPr sz="6100"/>
            </a:lvl8pPr>
            <a:lvl9pPr marL="14032748" indent="0">
              <a:buNone/>
              <a:defRPr sz="6100"/>
            </a:lvl9pPr>
          </a:lstStyle>
          <a:p>
            <a:r>
              <a:rPr lang="en-US" smtClean="0"/>
              <a:t>Click icon to add picture</a:t>
            </a:r>
            <a:endParaRPr lang="en-US" dirty="0"/>
          </a:p>
        </p:txBody>
      </p:sp>
      <p:sp>
        <p:nvSpPr>
          <p:cNvPr id="4" name="Text Placeholder 3"/>
          <p:cNvSpPr>
            <a:spLocks noGrp="1"/>
          </p:cNvSpPr>
          <p:nvPr>
            <p:ph type="body" sz="half" idx="2"/>
          </p:nvPr>
        </p:nvSpPr>
        <p:spPr>
          <a:xfrm>
            <a:off x="3682484" y="19501655"/>
            <a:ext cx="13476372" cy="11415607"/>
          </a:xfrm>
        </p:spPr>
        <p:txBody>
          <a:bodyPr>
            <a:normAutofit/>
          </a:bodyPr>
          <a:lstStyle>
            <a:lvl1pPr marL="0" indent="0" algn="ctr">
              <a:buNone/>
              <a:defRPr sz="6900"/>
            </a:lvl1pPr>
            <a:lvl2pPr marL="1754094" indent="0">
              <a:buNone/>
              <a:defRPr sz="4600"/>
            </a:lvl2pPr>
            <a:lvl3pPr marL="3508187" indent="0">
              <a:buNone/>
              <a:defRPr sz="3800"/>
            </a:lvl3pPr>
            <a:lvl4pPr marL="5262281" indent="0">
              <a:buNone/>
              <a:defRPr sz="3500"/>
            </a:lvl4pPr>
            <a:lvl5pPr marL="7016374" indent="0">
              <a:buNone/>
              <a:defRPr sz="3500"/>
            </a:lvl5pPr>
            <a:lvl6pPr marL="8770468" indent="0">
              <a:buNone/>
              <a:defRPr sz="3500"/>
            </a:lvl6pPr>
            <a:lvl7pPr marL="10524561" indent="0">
              <a:buNone/>
              <a:defRPr sz="3500"/>
            </a:lvl7pPr>
            <a:lvl8pPr marL="12278655" indent="0">
              <a:buNone/>
              <a:defRPr sz="3500"/>
            </a:lvl8pPr>
            <a:lvl9pPr marL="14032748"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8A569-5F48-4F91-B4BF-FE9B5CAF51FA}" type="datetimeFigureOut">
              <a:rPr lang="en-IE" smtClean="0"/>
              <a:pPr/>
              <a:t>14/07/2017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374557" y="3"/>
            <a:ext cx="6052054" cy="4280853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3686427" y="4280856"/>
            <a:ext cx="24882413" cy="10939950"/>
          </a:xfrm>
          <a:prstGeom prst="rect">
            <a:avLst/>
          </a:prstGeom>
          <a:effectLst/>
        </p:spPr>
        <p:txBody>
          <a:bodyPr vert="horz" lIns="350819" tIns="175409" rIns="350819" bIns="17540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86424" y="16647756"/>
            <a:ext cx="24882413" cy="19501668"/>
          </a:xfrm>
          <a:prstGeom prst="rect">
            <a:avLst/>
          </a:prstGeom>
        </p:spPr>
        <p:txBody>
          <a:bodyPr vert="horz" lIns="350819" tIns="175409" rIns="350819" bIns="175409"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171963" y="36724168"/>
            <a:ext cx="2838748" cy="2279158"/>
          </a:xfrm>
          <a:prstGeom prst="rect">
            <a:avLst/>
          </a:prstGeom>
        </p:spPr>
        <p:txBody>
          <a:bodyPr vert="horz" lIns="350819" tIns="175409" rIns="350819" bIns="175409" rtlCol="0" anchor="ctr"/>
          <a:lstStyle>
            <a:lvl1pPr algn="r">
              <a:defRPr sz="3800" b="0" i="0">
                <a:solidFill>
                  <a:schemeClr val="tx1"/>
                </a:solidFill>
                <a:effectLst/>
                <a:latin typeface="+mn-lt"/>
              </a:defRPr>
            </a:lvl1pPr>
          </a:lstStyle>
          <a:p>
            <a:fld id="{6CD8A569-5F48-4F91-B4BF-FE9B5CAF51FA}" type="datetimeFigureOut">
              <a:rPr lang="en-IE" smtClean="0"/>
              <a:pPr/>
              <a:t>14/07/2017</a:t>
            </a:fld>
            <a:endParaRPr lang="en-IE"/>
          </a:p>
        </p:txBody>
      </p:sp>
      <p:sp>
        <p:nvSpPr>
          <p:cNvPr id="5" name="Footer Placeholder 4"/>
          <p:cNvSpPr>
            <a:spLocks noGrp="1"/>
          </p:cNvSpPr>
          <p:nvPr>
            <p:ph type="ftr" sz="quarter" idx="3"/>
          </p:nvPr>
        </p:nvSpPr>
        <p:spPr>
          <a:xfrm>
            <a:off x="6388497" y="36724168"/>
            <a:ext cx="17594218" cy="2279158"/>
          </a:xfrm>
          <a:prstGeom prst="rect">
            <a:avLst/>
          </a:prstGeom>
        </p:spPr>
        <p:txBody>
          <a:bodyPr vert="horz" lIns="350819" tIns="175409" rIns="350819" bIns="175409" rtlCol="0" anchor="ctr"/>
          <a:lstStyle>
            <a:lvl1pPr algn="l">
              <a:defRPr sz="3800" b="0" i="0">
                <a:solidFill>
                  <a:schemeClr val="tx1"/>
                </a:solidFill>
                <a:effectLst/>
                <a:latin typeface="+mn-lt"/>
              </a:defRPr>
            </a:lvl1pPr>
          </a:lstStyle>
          <a:p>
            <a:endParaRPr lang="en-IE"/>
          </a:p>
        </p:txBody>
      </p:sp>
      <p:sp>
        <p:nvSpPr>
          <p:cNvPr id="6" name="Slide Number Placeholder 5"/>
          <p:cNvSpPr>
            <a:spLocks noGrp="1"/>
          </p:cNvSpPr>
          <p:nvPr>
            <p:ph type="sldNum" sz="quarter" idx="4"/>
          </p:nvPr>
        </p:nvSpPr>
        <p:spPr>
          <a:xfrm>
            <a:off x="27199962" y="36724168"/>
            <a:ext cx="1368875" cy="2279158"/>
          </a:xfrm>
          <a:prstGeom prst="rect">
            <a:avLst/>
          </a:prstGeom>
        </p:spPr>
        <p:txBody>
          <a:bodyPr vert="horz" lIns="350819" tIns="175409" rIns="350819" bIns="175409" rtlCol="0" anchor="ctr"/>
          <a:lstStyle>
            <a:lvl1pPr algn="r">
              <a:defRPr sz="3800" b="0" i="0">
                <a:solidFill>
                  <a:schemeClr val="tx1"/>
                </a:solidFill>
                <a:effectLst/>
                <a:latin typeface="+mn-lt"/>
              </a:defRPr>
            </a:lvl1pPr>
          </a:lstStyle>
          <a:p>
            <a:fld id="{E4667B97-1F7C-4B4C-8651-B72750242849}"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1754094" rtl="0" eaLnBrk="1" latinLnBrk="0" hangingPunct="1">
        <a:spcBef>
          <a:spcPct val="0"/>
        </a:spcBef>
        <a:buNone/>
        <a:defRPr sz="153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96308" indent="-1096308" algn="l" defTabSz="1754094" rtl="0" eaLnBrk="1" latinLnBrk="0" hangingPunct="1">
        <a:spcBef>
          <a:spcPct val="20000"/>
        </a:spcBef>
        <a:spcAft>
          <a:spcPts val="2302"/>
        </a:spcAft>
        <a:buClr>
          <a:schemeClr val="accent1">
            <a:lumMod val="75000"/>
          </a:schemeClr>
        </a:buClr>
        <a:buSzPct val="145000"/>
        <a:buFont typeface="Arial"/>
        <a:buChar char="•"/>
        <a:defRPr sz="9200" kern="1200" cap="none">
          <a:solidFill>
            <a:schemeClr val="tx1"/>
          </a:solidFill>
          <a:effectLst/>
          <a:latin typeface="+mn-lt"/>
          <a:ea typeface="+mn-ea"/>
          <a:cs typeface="+mn-cs"/>
        </a:defRPr>
      </a:lvl1pPr>
      <a:lvl2pPr marL="2850402" indent="-1096308" algn="l" defTabSz="1754094" rtl="0" eaLnBrk="1" latinLnBrk="0" hangingPunct="1">
        <a:spcBef>
          <a:spcPct val="20000"/>
        </a:spcBef>
        <a:spcAft>
          <a:spcPts val="2302"/>
        </a:spcAft>
        <a:buClr>
          <a:schemeClr val="accent1">
            <a:lumMod val="75000"/>
          </a:schemeClr>
        </a:buClr>
        <a:buSzPct val="145000"/>
        <a:buFont typeface="Arial"/>
        <a:buChar char="•"/>
        <a:defRPr sz="7700" kern="1200" cap="none">
          <a:solidFill>
            <a:schemeClr val="tx1"/>
          </a:solidFill>
          <a:effectLst/>
          <a:latin typeface="+mn-lt"/>
          <a:ea typeface="+mn-ea"/>
          <a:cs typeface="+mn-cs"/>
        </a:defRPr>
      </a:lvl2pPr>
      <a:lvl3pPr marL="4604495" indent="-1096308" algn="l" defTabSz="1754094" rtl="0" eaLnBrk="1" latinLnBrk="0" hangingPunct="1">
        <a:spcBef>
          <a:spcPct val="20000"/>
        </a:spcBef>
        <a:spcAft>
          <a:spcPts val="2302"/>
        </a:spcAft>
        <a:buClr>
          <a:schemeClr val="accent1">
            <a:lumMod val="75000"/>
          </a:schemeClr>
        </a:buClr>
        <a:buSzPct val="145000"/>
        <a:buFont typeface="Arial"/>
        <a:buChar char="•"/>
        <a:defRPr sz="6900" kern="1200" cap="none">
          <a:solidFill>
            <a:schemeClr val="tx1"/>
          </a:solidFill>
          <a:effectLst/>
          <a:latin typeface="+mn-lt"/>
          <a:ea typeface="+mn-ea"/>
          <a:cs typeface="+mn-cs"/>
        </a:defRPr>
      </a:lvl3pPr>
      <a:lvl4pPr marL="5920066" indent="-657785" algn="l" defTabSz="1754094" rtl="0" eaLnBrk="1" latinLnBrk="0" hangingPunct="1">
        <a:spcBef>
          <a:spcPct val="20000"/>
        </a:spcBef>
        <a:spcAft>
          <a:spcPts val="2302"/>
        </a:spcAft>
        <a:buClr>
          <a:schemeClr val="accent1">
            <a:lumMod val="75000"/>
          </a:schemeClr>
        </a:buClr>
        <a:buSzPct val="145000"/>
        <a:buFont typeface="Arial"/>
        <a:buChar char="•"/>
        <a:defRPr sz="6100" kern="1200" cap="none">
          <a:solidFill>
            <a:schemeClr val="tx1"/>
          </a:solidFill>
          <a:effectLst/>
          <a:latin typeface="+mn-lt"/>
          <a:ea typeface="+mn-ea"/>
          <a:cs typeface="+mn-cs"/>
        </a:defRPr>
      </a:lvl4pPr>
      <a:lvl5pPr marL="7674159" indent="-657785"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5pPr>
      <a:lvl6pPr marL="9647514"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6pPr>
      <a:lvl7pPr marL="11401608"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7pPr>
      <a:lvl8pPr marL="13155701"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8pPr>
      <a:lvl9pPr marL="14909795"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9pPr>
    </p:bodyStyle>
    <p:otherStyle>
      <a:defPPr>
        <a:defRPr lang="en-US"/>
      </a:defPPr>
      <a:lvl1pPr marL="0" algn="l" defTabSz="1754094" rtl="0" eaLnBrk="1" latinLnBrk="0" hangingPunct="1">
        <a:defRPr sz="6900" kern="1200">
          <a:solidFill>
            <a:schemeClr val="tx1"/>
          </a:solidFill>
          <a:latin typeface="+mn-lt"/>
          <a:ea typeface="+mn-ea"/>
          <a:cs typeface="+mn-cs"/>
        </a:defRPr>
      </a:lvl1pPr>
      <a:lvl2pPr marL="1754094" algn="l" defTabSz="1754094" rtl="0" eaLnBrk="1" latinLnBrk="0" hangingPunct="1">
        <a:defRPr sz="6900" kern="1200">
          <a:solidFill>
            <a:schemeClr val="tx1"/>
          </a:solidFill>
          <a:latin typeface="+mn-lt"/>
          <a:ea typeface="+mn-ea"/>
          <a:cs typeface="+mn-cs"/>
        </a:defRPr>
      </a:lvl2pPr>
      <a:lvl3pPr marL="3508187" algn="l" defTabSz="1754094" rtl="0" eaLnBrk="1" latinLnBrk="0" hangingPunct="1">
        <a:defRPr sz="6900" kern="1200">
          <a:solidFill>
            <a:schemeClr val="tx1"/>
          </a:solidFill>
          <a:latin typeface="+mn-lt"/>
          <a:ea typeface="+mn-ea"/>
          <a:cs typeface="+mn-cs"/>
        </a:defRPr>
      </a:lvl3pPr>
      <a:lvl4pPr marL="5262281" algn="l" defTabSz="1754094" rtl="0" eaLnBrk="1" latinLnBrk="0" hangingPunct="1">
        <a:defRPr sz="6900" kern="1200">
          <a:solidFill>
            <a:schemeClr val="tx1"/>
          </a:solidFill>
          <a:latin typeface="+mn-lt"/>
          <a:ea typeface="+mn-ea"/>
          <a:cs typeface="+mn-cs"/>
        </a:defRPr>
      </a:lvl4pPr>
      <a:lvl5pPr marL="7016374" algn="l" defTabSz="1754094" rtl="0" eaLnBrk="1" latinLnBrk="0" hangingPunct="1">
        <a:defRPr sz="6900" kern="1200">
          <a:solidFill>
            <a:schemeClr val="tx1"/>
          </a:solidFill>
          <a:latin typeface="+mn-lt"/>
          <a:ea typeface="+mn-ea"/>
          <a:cs typeface="+mn-cs"/>
        </a:defRPr>
      </a:lvl5pPr>
      <a:lvl6pPr marL="8770468" algn="l" defTabSz="1754094" rtl="0" eaLnBrk="1" latinLnBrk="0" hangingPunct="1">
        <a:defRPr sz="6900" kern="1200">
          <a:solidFill>
            <a:schemeClr val="tx1"/>
          </a:solidFill>
          <a:latin typeface="+mn-lt"/>
          <a:ea typeface="+mn-ea"/>
          <a:cs typeface="+mn-cs"/>
        </a:defRPr>
      </a:lvl6pPr>
      <a:lvl7pPr marL="10524561" algn="l" defTabSz="1754094" rtl="0" eaLnBrk="1" latinLnBrk="0" hangingPunct="1">
        <a:defRPr sz="6900" kern="1200">
          <a:solidFill>
            <a:schemeClr val="tx1"/>
          </a:solidFill>
          <a:latin typeface="+mn-lt"/>
          <a:ea typeface="+mn-ea"/>
          <a:cs typeface="+mn-cs"/>
        </a:defRPr>
      </a:lvl7pPr>
      <a:lvl8pPr marL="12278655" algn="l" defTabSz="1754094" rtl="0" eaLnBrk="1" latinLnBrk="0" hangingPunct="1">
        <a:defRPr sz="6900" kern="1200">
          <a:solidFill>
            <a:schemeClr val="tx1"/>
          </a:solidFill>
          <a:latin typeface="+mn-lt"/>
          <a:ea typeface="+mn-ea"/>
          <a:cs typeface="+mn-cs"/>
        </a:defRPr>
      </a:lvl8pPr>
      <a:lvl9pPr marL="14032748" algn="l" defTabSz="1754094"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3.png"/><Relationship Id="rId7"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6339" y="233910"/>
            <a:ext cx="2232248" cy="2776588"/>
          </a:xfrm>
          <a:prstGeom prst="rect">
            <a:avLst/>
          </a:prstGeom>
        </p:spPr>
        <p:txBody>
          <a:bodyPr vert="horz" lIns="417643" tIns="208822" rIns="417643" bIns="208822" rtlCol="0" anchor="ctr">
            <a:norm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r>
              <a:rPr lang="en-US" sz="8000" b="1" dirty="0" smtClean="0"/>
              <a:t>40.</a:t>
            </a:r>
            <a:endParaRPr lang="en-IE" sz="8000" b="1" dirty="0"/>
          </a:p>
        </p:txBody>
      </p:sp>
      <p:sp>
        <p:nvSpPr>
          <p:cNvPr id="5" name="Title 1"/>
          <p:cNvSpPr txBox="1">
            <a:spLocks/>
          </p:cNvSpPr>
          <p:nvPr/>
        </p:nvSpPr>
        <p:spPr>
          <a:xfrm>
            <a:off x="4122763" y="521942"/>
            <a:ext cx="21170352" cy="5040560"/>
          </a:xfrm>
          <a:prstGeom prst="rect">
            <a:avLst/>
          </a:prstGeom>
        </p:spPr>
        <p:txBody>
          <a:bodyPr vert="horz" lIns="417643" tIns="208822" rIns="417643" bIns="208822" rtlCol="0" anchor="t">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IE" sz="10000" b="1" dirty="0" smtClean="0"/>
              <a:t>Can Oil Refining Products Reach The Required Destination?</a:t>
            </a:r>
          </a:p>
          <a:p>
            <a:r>
              <a:rPr lang="en-IE" sz="7200" b="1" dirty="0" err="1" smtClean="0"/>
              <a:t>Arusha</a:t>
            </a:r>
            <a:r>
              <a:rPr lang="en-IE" sz="7200" b="1" dirty="0" smtClean="0"/>
              <a:t> Modern</a:t>
            </a:r>
          </a:p>
          <a:p>
            <a:r>
              <a:rPr lang="en-US" sz="5400" b="1" dirty="0" err="1" smtClean="0"/>
              <a:t>Swaumu</a:t>
            </a:r>
            <a:r>
              <a:rPr lang="en-US" sz="5400" b="1" dirty="0" smtClean="0"/>
              <a:t> </a:t>
            </a:r>
            <a:r>
              <a:rPr lang="en-US" sz="5400" b="1" dirty="0" err="1" smtClean="0"/>
              <a:t>Makongoro</a:t>
            </a:r>
            <a:r>
              <a:rPr lang="en-US" sz="5400" b="1" dirty="0" smtClean="0"/>
              <a:t> and </a:t>
            </a:r>
            <a:r>
              <a:rPr lang="en-US" sz="5400" b="1" dirty="0" err="1" smtClean="0"/>
              <a:t>Raynarious</a:t>
            </a:r>
            <a:r>
              <a:rPr lang="en-US" sz="5400" b="1" dirty="0" smtClean="0"/>
              <a:t> </a:t>
            </a:r>
            <a:r>
              <a:rPr lang="en-US" sz="5400" b="1" dirty="0" err="1" smtClean="0"/>
              <a:t>Zakaria</a:t>
            </a:r>
            <a:endParaRPr lang="en-US" sz="5400" b="1" dirty="0" smtClean="0"/>
          </a:p>
          <a:p>
            <a:endParaRPr lang="en-US" sz="5400" b="1" dirty="0" smtClean="0"/>
          </a:p>
        </p:txBody>
      </p:sp>
      <p:sp>
        <p:nvSpPr>
          <p:cNvPr id="7" name="TextBox 6"/>
          <p:cNvSpPr txBox="1"/>
          <p:nvPr/>
        </p:nvSpPr>
        <p:spPr>
          <a:xfrm>
            <a:off x="3690715" y="6642622"/>
            <a:ext cx="21098344" cy="10317718"/>
          </a:xfrm>
          <a:prstGeom prst="roundRect">
            <a:avLst>
              <a:gd name="adj" fmla="val 5589"/>
            </a:avLst>
          </a:prstGeom>
          <a:noFill/>
        </p:spPr>
        <p:txBody>
          <a:bodyPr wrap="square" rtlCol="0">
            <a:spAutoFit/>
          </a:bodyPr>
          <a:lstStyle/>
          <a:p>
            <a:pPr algn="just"/>
            <a:r>
              <a:rPr lang="en-IE" sz="4000" b="1" dirty="0" smtClean="0">
                <a:latin typeface="Calibri" pitchFamily="34" charset="0"/>
                <a:cs typeface="Calibri" pitchFamily="34" charset="0"/>
              </a:rPr>
              <a:t>Abstract:</a:t>
            </a:r>
          </a:p>
          <a:p>
            <a:pPr algn="just"/>
            <a:r>
              <a:rPr lang="en-IE" sz="4000" dirty="0" smtClean="0">
                <a:latin typeface="Calibri" pitchFamily="34" charset="0"/>
                <a:cs typeface="Calibri" pitchFamily="34" charset="0"/>
              </a:rPr>
              <a:t>In this particular study researchers are intending to find out if the application of oil refining products can reach the required destination for industrial economy in Tanzania. The objective of the study was to assess on how and to what extent the application of oil refining products can enhance industrial economy in Tanzania.</a:t>
            </a:r>
          </a:p>
          <a:p>
            <a:pPr algn="just"/>
            <a:r>
              <a:rPr lang="en-IE" sz="4000" dirty="0" smtClean="0">
                <a:latin typeface="Calibri" pitchFamily="34" charset="0"/>
                <a:cs typeface="Calibri" pitchFamily="34" charset="0"/>
              </a:rPr>
              <a:t>Related information concerning our study was put into consideration. The descriptive research design was used for collection of data from the variables with the nature of producing data, required for quantitative and qualitative analysis and to allow simultaneous description of views, perceptions and beliefs at any single point in time. </a:t>
            </a:r>
          </a:p>
          <a:p>
            <a:pPr algn="just"/>
            <a:r>
              <a:rPr lang="en-IE" sz="4000" dirty="0" smtClean="0">
                <a:latin typeface="Calibri" pitchFamily="34" charset="0"/>
                <a:cs typeface="Calibri" pitchFamily="34" charset="0"/>
              </a:rPr>
              <a:t>Our sample included </a:t>
            </a:r>
            <a:r>
              <a:rPr lang="en-IE" sz="4000" dirty="0" err="1" smtClean="0">
                <a:latin typeface="Calibri" pitchFamily="34" charset="0"/>
                <a:cs typeface="Calibri" pitchFamily="34" charset="0"/>
              </a:rPr>
              <a:t>Arusha</a:t>
            </a:r>
            <a:r>
              <a:rPr lang="en-IE" sz="4000" dirty="0" smtClean="0">
                <a:latin typeface="Calibri" pitchFamily="34" charset="0"/>
                <a:cs typeface="Calibri" pitchFamily="34" charset="0"/>
              </a:rPr>
              <a:t> modern teachers, filling station managers, a worker from General Tires Limited and a TRA human resource officer.</a:t>
            </a:r>
          </a:p>
          <a:p>
            <a:pPr algn="just"/>
            <a:r>
              <a:rPr lang="en-IE" sz="4000" dirty="0" smtClean="0">
                <a:latin typeface="Calibri" pitchFamily="34" charset="0"/>
                <a:cs typeface="Calibri" pitchFamily="34" charset="0"/>
              </a:rPr>
              <a:t>The information obtained is a true act towards solving the problems hindering industrial economy in Tanzania, it is our hope that our study will result into a positive impact towards industrializing Tanzania.</a:t>
            </a:r>
          </a:p>
          <a:p>
            <a:pPr algn="just"/>
            <a:endParaRPr lang="en-IE" sz="4000" dirty="0">
              <a:latin typeface="Calibri" pitchFamily="34" charset="0"/>
              <a:cs typeface="Calibri" pitchFamily="34" charset="0"/>
            </a:endParaRPr>
          </a:p>
        </p:txBody>
      </p:sp>
      <p:sp>
        <p:nvSpPr>
          <p:cNvPr id="8" name="TextBox 7"/>
          <p:cNvSpPr txBox="1"/>
          <p:nvPr/>
        </p:nvSpPr>
        <p:spPr>
          <a:xfrm>
            <a:off x="6499027" y="37678070"/>
            <a:ext cx="22250472" cy="4571464"/>
          </a:xfrm>
          <a:prstGeom prst="roundRect">
            <a:avLst>
              <a:gd name="adj" fmla="val 7848"/>
            </a:avLst>
          </a:prstGeom>
          <a:noFill/>
        </p:spPr>
        <p:txBody>
          <a:bodyPr wrap="square" rtlCol="0">
            <a:spAutoFit/>
          </a:bodyPr>
          <a:lstStyle/>
          <a:p>
            <a:pPr algn="just"/>
            <a:r>
              <a:rPr lang="en-IE" sz="4000" b="1" dirty="0" smtClean="0">
                <a:latin typeface="Calibri" pitchFamily="34" charset="0"/>
                <a:cs typeface="Calibri" pitchFamily="34" charset="0"/>
              </a:rPr>
              <a:t>Recommendations:</a:t>
            </a:r>
            <a:endParaRPr lang="en-IE" sz="4000" b="1" dirty="0" smtClean="0">
              <a:latin typeface="Calibri" pitchFamily="34" charset="0"/>
              <a:cs typeface="Calibri" pitchFamily="34" charset="0"/>
            </a:endParaRPr>
          </a:p>
          <a:p>
            <a:r>
              <a:rPr lang="en-US" sz="4000" dirty="0" smtClean="0"/>
              <a:t>Our </a:t>
            </a:r>
            <a:r>
              <a:rPr lang="en-US" sz="4000" dirty="0" smtClean="0"/>
              <a:t>project recommends the following</a:t>
            </a:r>
            <a:endParaRPr lang="en-IE" sz="4000" dirty="0" smtClean="0"/>
          </a:p>
          <a:p>
            <a:pPr lvl="0"/>
            <a:r>
              <a:rPr lang="en-US" sz="4000" dirty="0" smtClean="0"/>
              <a:t>Emphasis on more experts from oil engineering should be considered</a:t>
            </a:r>
            <a:endParaRPr lang="en-IE" sz="4000" dirty="0" smtClean="0"/>
          </a:p>
          <a:p>
            <a:pPr lvl="0"/>
            <a:r>
              <a:rPr lang="en-US" sz="4000" dirty="0" smtClean="0"/>
              <a:t>The government should be strategic on expanding areas for investment</a:t>
            </a:r>
            <a:endParaRPr lang="en-IE" sz="4000" dirty="0" smtClean="0"/>
          </a:p>
          <a:p>
            <a:pPr lvl="0"/>
            <a:r>
              <a:rPr lang="en-US" sz="4000" dirty="0" smtClean="0"/>
              <a:t> Precautions in extracting , transporting ,storing and refining oil should be considered</a:t>
            </a:r>
            <a:endParaRPr lang="en-IE" sz="4000" dirty="0" smtClean="0"/>
          </a:p>
          <a:p>
            <a:pPr lvl="0"/>
            <a:r>
              <a:rPr lang="en-US" sz="4000" dirty="0" smtClean="0"/>
              <a:t>The government and non-governmental organizations should aid in the re-functioning on the industries that have </a:t>
            </a:r>
            <a:r>
              <a:rPr lang="en-US" sz="4000" dirty="0" smtClean="0"/>
              <a:t>declined</a:t>
            </a:r>
            <a:endParaRPr lang="en-IE" sz="4000" dirty="0" smtClean="0">
              <a:latin typeface="Calibri" pitchFamily="34" charset="0"/>
              <a:cs typeface="Calibri" pitchFamily="34" charset="0"/>
            </a:endParaRPr>
          </a:p>
        </p:txBody>
      </p:sp>
      <p:sp>
        <p:nvSpPr>
          <p:cNvPr id="9" name="TextBox 8"/>
          <p:cNvSpPr txBox="1"/>
          <p:nvPr/>
        </p:nvSpPr>
        <p:spPr>
          <a:xfrm>
            <a:off x="3042643" y="15643622"/>
            <a:ext cx="21386376" cy="5850195"/>
          </a:xfrm>
          <a:prstGeom prst="roundRect">
            <a:avLst>
              <a:gd name="adj" fmla="val 7435"/>
            </a:avLst>
          </a:prstGeom>
          <a:noFill/>
          <a:ln>
            <a:solidFill>
              <a:schemeClr val="accent1"/>
            </a:solidFill>
          </a:ln>
        </p:spPr>
        <p:txBody>
          <a:bodyPr wrap="square" rtlCol="0">
            <a:spAutoFit/>
          </a:bodyPr>
          <a:lstStyle/>
          <a:p>
            <a:pPr algn="just"/>
            <a:r>
              <a:rPr lang="en-IE" sz="4000" b="1" dirty="0" smtClean="0">
                <a:latin typeface="Calibri" pitchFamily="34" charset="0"/>
                <a:cs typeface="Calibri" pitchFamily="34" charset="0"/>
              </a:rPr>
              <a:t>Method</a:t>
            </a:r>
            <a:r>
              <a:rPr lang="en-IE" sz="4000" b="1" dirty="0" smtClean="0">
                <a:latin typeface="Calibri" pitchFamily="34" charset="0"/>
                <a:cs typeface="Calibri" pitchFamily="34" charset="0"/>
              </a:rPr>
              <a:t>:</a:t>
            </a:r>
            <a:endParaRPr lang="en-IE" sz="4000" b="1" dirty="0" smtClean="0">
              <a:latin typeface="Calibri" pitchFamily="34" charset="0"/>
              <a:cs typeface="Calibri" pitchFamily="34" charset="0"/>
            </a:endParaRPr>
          </a:p>
          <a:p>
            <a:pPr algn="just"/>
            <a:r>
              <a:rPr lang="en-IE" sz="4000" dirty="0" smtClean="0">
                <a:latin typeface="Calibri" pitchFamily="34" charset="0"/>
                <a:cs typeface="Calibri" pitchFamily="34" charset="0"/>
              </a:rPr>
              <a:t>The study collected both primary and secondary data. According to Creswell (2006), no single technique or instrument may be considered adequate in itself in collecting valid and reliable data. Therefore, to obtain adequate and reliable information for the topic under study, different techniques were adopted. Through triangulation procedure, the researcher used various tools of data collection which include questionnaires, Interviews and documentary review. This choice of use multiple ways is supported by Cohen and </a:t>
            </a:r>
            <a:r>
              <a:rPr lang="en-IE" sz="4000" dirty="0" err="1" smtClean="0">
                <a:latin typeface="Calibri" pitchFamily="34" charset="0"/>
                <a:cs typeface="Calibri" pitchFamily="34" charset="0"/>
              </a:rPr>
              <a:t>Marrison</a:t>
            </a:r>
            <a:r>
              <a:rPr lang="en-IE" sz="4000" dirty="0" smtClean="0">
                <a:latin typeface="Calibri" pitchFamily="34" charset="0"/>
                <a:cs typeface="Calibri" pitchFamily="34" charset="0"/>
              </a:rPr>
              <a:t> (2000) who noted that no single method can act in isolation since any bias can distort the whole picture of reality the researcher is investigating. </a:t>
            </a:r>
          </a:p>
          <a:p>
            <a:pPr algn="just"/>
            <a:endParaRPr lang="en-IE" sz="4000" dirty="0" smtClean="0">
              <a:latin typeface="Calibri" pitchFamily="34" charset="0"/>
              <a:cs typeface="Calibri" pitchFamily="34" charset="0"/>
            </a:endParaRPr>
          </a:p>
        </p:txBody>
      </p:sp>
      <p:sp>
        <p:nvSpPr>
          <p:cNvPr id="13" name="TextBox 12"/>
          <p:cNvSpPr txBox="1"/>
          <p:nvPr/>
        </p:nvSpPr>
        <p:spPr>
          <a:xfrm>
            <a:off x="3186659" y="21980326"/>
            <a:ext cx="20810312" cy="9047024"/>
          </a:xfrm>
          <a:prstGeom prst="roundRect">
            <a:avLst>
              <a:gd name="adj" fmla="val 6746"/>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IE" sz="4000" b="1" dirty="0" smtClean="0">
                <a:latin typeface="Calibri" pitchFamily="34" charset="0"/>
                <a:cs typeface="Calibri" pitchFamily="34" charset="0"/>
              </a:rPr>
              <a:t>Results:</a:t>
            </a:r>
          </a:p>
          <a:p>
            <a:r>
              <a:rPr lang="en-US" sz="4000" dirty="0" smtClean="0"/>
              <a:t>From the data collected among 10 teachers that were included in our research most teachers had</a:t>
            </a:r>
            <a:endParaRPr lang="en-IE" sz="4000" dirty="0" smtClean="0"/>
          </a:p>
          <a:p>
            <a:r>
              <a:rPr lang="en-US" sz="4000" dirty="0" smtClean="0"/>
              <a:t>either 1 or 2 automobiles of which all automobiles run on petroleum, which is attributed to the </a:t>
            </a:r>
            <a:endParaRPr lang="en-IE" sz="4000" dirty="0" smtClean="0"/>
          </a:p>
          <a:p>
            <a:r>
              <a:rPr lang="en-US" sz="4000" dirty="0" smtClean="0"/>
              <a:t>fact that the cars used are miniatures and convertibles which have engines that rely on petroleum</a:t>
            </a:r>
            <a:endParaRPr lang="en-IE" sz="4000" dirty="0" smtClean="0">
              <a:latin typeface="Calibri" pitchFamily="34" charset="0"/>
              <a:cs typeface="Calibri" pitchFamily="34" charset="0"/>
            </a:endParaRPr>
          </a:p>
          <a:p>
            <a:pPr algn="just"/>
            <a:r>
              <a:rPr lang="en-IE" sz="4000" dirty="0" smtClean="0">
                <a:latin typeface="Calibri" pitchFamily="34" charset="0"/>
                <a:cs typeface="Calibri" pitchFamily="34" charset="0"/>
              </a:rPr>
              <a:t>The </a:t>
            </a:r>
            <a:r>
              <a:rPr lang="en-IE" sz="4000" dirty="0" smtClean="0">
                <a:latin typeface="Calibri" pitchFamily="34" charset="0"/>
                <a:cs typeface="Calibri" pitchFamily="34" charset="0"/>
              </a:rPr>
              <a:t>study concluded that total, </a:t>
            </a:r>
            <a:r>
              <a:rPr lang="en-IE" sz="4000" dirty="0" err="1" smtClean="0">
                <a:latin typeface="Calibri" pitchFamily="34" charset="0"/>
                <a:cs typeface="Calibri" pitchFamily="34" charset="0"/>
              </a:rPr>
              <a:t>meru</a:t>
            </a:r>
            <a:r>
              <a:rPr lang="en-IE" sz="4000" dirty="0" smtClean="0">
                <a:latin typeface="Calibri" pitchFamily="34" charset="0"/>
                <a:cs typeface="Calibri" pitchFamily="34" charset="0"/>
              </a:rPr>
              <a:t>, bonjour filling stations sell 174-1000liters of diesel,600-2000liters of petroleum and 150-300liters of kerosene daily, of which for diesel is sold at 1958tshs per </a:t>
            </a:r>
            <a:r>
              <a:rPr lang="en-IE" sz="4000" dirty="0" err="1" smtClean="0">
                <a:latin typeface="Calibri" pitchFamily="34" charset="0"/>
                <a:cs typeface="Calibri" pitchFamily="34" charset="0"/>
              </a:rPr>
              <a:t>liter</a:t>
            </a:r>
            <a:r>
              <a:rPr lang="en-IE" sz="4000" dirty="0" smtClean="0">
                <a:latin typeface="Calibri" pitchFamily="34" charset="0"/>
                <a:cs typeface="Calibri" pitchFamily="34" charset="0"/>
              </a:rPr>
              <a:t>, petroleum is sold at 2098tshs per </a:t>
            </a:r>
            <a:r>
              <a:rPr lang="en-IE" sz="4000" dirty="0" err="1" smtClean="0">
                <a:latin typeface="Calibri" pitchFamily="34" charset="0"/>
                <a:cs typeface="Calibri" pitchFamily="34" charset="0"/>
              </a:rPr>
              <a:t>liter</a:t>
            </a:r>
            <a:r>
              <a:rPr lang="en-IE" sz="4000" dirty="0" smtClean="0">
                <a:latin typeface="Calibri" pitchFamily="34" charset="0"/>
                <a:cs typeface="Calibri" pitchFamily="34" charset="0"/>
              </a:rPr>
              <a:t> and kerosene is sold at 1890tshs per </a:t>
            </a:r>
            <a:r>
              <a:rPr lang="en-IE" sz="4000" dirty="0" err="1" smtClean="0">
                <a:latin typeface="Calibri" pitchFamily="34" charset="0"/>
                <a:cs typeface="Calibri" pitchFamily="34" charset="0"/>
              </a:rPr>
              <a:t>liter</a:t>
            </a:r>
            <a:r>
              <a:rPr lang="en-IE" sz="4000" dirty="0" smtClean="0">
                <a:latin typeface="Calibri" pitchFamily="34" charset="0"/>
                <a:cs typeface="Calibri" pitchFamily="34" charset="0"/>
              </a:rPr>
              <a:t> where diesel and petroleum face a taxation of 40tshs for every </a:t>
            </a:r>
            <a:r>
              <a:rPr lang="en-IE" sz="4000" dirty="0" err="1" smtClean="0">
                <a:latin typeface="Calibri" pitchFamily="34" charset="0"/>
                <a:cs typeface="Calibri" pitchFamily="34" charset="0"/>
              </a:rPr>
              <a:t>liter</a:t>
            </a:r>
            <a:r>
              <a:rPr lang="en-IE" sz="4000" dirty="0" smtClean="0">
                <a:latin typeface="Calibri" pitchFamily="34" charset="0"/>
                <a:cs typeface="Calibri" pitchFamily="34" charset="0"/>
              </a:rPr>
              <a:t> sold, which is collected through the modern electronic method by the Tanzanian Revenue Authority(TRA) .The rate at which petroleum is sold is greater compared to that of diesel because most civilian cars are small automobiles which run on petroleum and the cars that run on diesel are mostly heavy work cars such as tractors.</a:t>
            </a:r>
          </a:p>
          <a:p>
            <a:pPr algn="just"/>
            <a:endParaRPr lang="en-IE" sz="4000" dirty="0" smtClean="0">
              <a:latin typeface="Calibri" pitchFamily="34" charset="0"/>
              <a:cs typeface="Calibri" pitchFamily="34" charset="0"/>
            </a:endParaRPr>
          </a:p>
        </p:txBody>
      </p:sp>
      <p:sp>
        <p:nvSpPr>
          <p:cNvPr id="20" name="TextBox 19"/>
          <p:cNvSpPr txBox="1"/>
          <p:nvPr/>
        </p:nvSpPr>
        <p:spPr>
          <a:xfrm>
            <a:off x="3834731" y="31053334"/>
            <a:ext cx="19946216" cy="6549985"/>
          </a:xfrm>
          <a:prstGeom prst="roundRect">
            <a:avLst>
              <a:gd name="adj" fmla="val 9435"/>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IE" sz="4000" b="1" dirty="0" smtClean="0">
                <a:latin typeface="Calibri" pitchFamily="34" charset="0"/>
                <a:cs typeface="Calibri" pitchFamily="34" charset="0"/>
              </a:rPr>
              <a:t>Conclusions:</a:t>
            </a:r>
          </a:p>
          <a:p>
            <a:pPr algn="just"/>
            <a:r>
              <a:rPr lang="en-US" sz="4000" dirty="0" smtClean="0"/>
              <a:t>Our study has proven that the application of oil refining products can reach the required destination for industrial economy in Tanzania due to the fact that oil refining products may effectively be a good source of capital, raw-materials, power, influence agriculture, advanced transport and communication all of which are the major factors for industrial economy in Tanzania.</a:t>
            </a:r>
            <a:endParaRPr lang="en-IE" sz="4000" dirty="0" smtClean="0"/>
          </a:p>
          <a:p>
            <a:pPr algn="just"/>
            <a:r>
              <a:rPr lang="en-US" sz="4000" dirty="0" smtClean="0"/>
              <a:t>Furthermore, our study has proven that oil refining products are very beneficial to industrial uses since they are used as raw materials for manufacturing plastic materials, insecticides, pesticides, dyes and more beneficial products. Also oil refining products can be used as sources of power in running industries and in lubrication of machines</a:t>
            </a:r>
            <a:r>
              <a:rPr lang="en-US" sz="4000" dirty="0" smtClean="0"/>
              <a:t>.</a:t>
            </a:r>
            <a:endParaRPr lang="en-IE" sz="4000" dirty="0" smtClean="0">
              <a:latin typeface="Calibri" pitchFamily="34" charset="0"/>
              <a:cs typeface="Calibri" pitchFamily="34" charset="0"/>
            </a:endParaRPr>
          </a:p>
        </p:txBody>
      </p:sp>
      <p:pic>
        <p:nvPicPr>
          <p:cNvPr id="2" name="Picture 2" descr="C:\Users\brendan.doggett\Desktop\DCCYST\mediavest\Picture1.png"/>
          <p:cNvPicPr>
            <a:picLocks noChangeAspect="1" noChangeArrowheads="1"/>
          </p:cNvPicPr>
          <p:nvPr/>
        </p:nvPicPr>
        <p:blipFill>
          <a:blip r:embed="rId2" cstate="print"/>
          <a:srcRect/>
          <a:stretch>
            <a:fillRect/>
          </a:stretch>
        </p:blipFill>
        <p:spPr bwMode="auto">
          <a:xfrm>
            <a:off x="25653155" y="521942"/>
            <a:ext cx="4176464" cy="4183518"/>
          </a:xfrm>
          <a:prstGeom prst="rect">
            <a:avLst/>
          </a:prstGeom>
          <a:noFill/>
        </p:spPr>
      </p:pic>
      <p:pic>
        <p:nvPicPr>
          <p:cNvPr id="10" name="Picture 9" descr="Image result for arusha modern school logo"/>
          <p:cNvPicPr/>
          <p:nvPr/>
        </p:nvPicPr>
        <p:blipFill>
          <a:blip r:embed="rId3" cstate="print"/>
          <a:srcRect/>
          <a:stretch>
            <a:fillRect/>
          </a:stretch>
        </p:blipFill>
        <p:spPr bwMode="auto">
          <a:xfrm>
            <a:off x="4050755" y="2538166"/>
            <a:ext cx="3240360" cy="3168352"/>
          </a:xfrm>
          <a:prstGeom prst="rect">
            <a:avLst/>
          </a:prstGeom>
          <a:noFill/>
          <a:ln w="9525">
            <a:noFill/>
            <a:miter lim="800000"/>
            <a:headEnd/>
            <a:tailEnd/>
          </a:ln>
        </p:spPr>
      </p:pic>
      <p:pic>
        <p:nvPicPr>
          <p:cNvPr id="11" name="Picture 10" descr="Image result for fractional distillation of crude oil"/>
          <p:cNvPicPr/>
          <p:nvPr/>
        </p:nvPicPr>
        <p:blipFill>
          <a:blip r:embed="rId4" cstate="print"/>
          <a:srcRect/>
          <a:stretch>
            <a:fillRect/>
          </a:stretch>
        </p:blipFill>
        <p:spPr bwMode="auto">
          <a:xfrm>
            <a:off x="25077091" y="10387038"/>
            <a:ext cx="5202884" cy="5040560"/>
          </a:xfrm>
          <a:prstGeom prst="rect">
            <a:avLst/>
          </a:prstGeom>
          <a:noFill/>
          <a:ln w="9525">
            <a:noFill/>
            <a:miter lim="800000"/>
            <a:headEnd/>
            <a:tailEnd/>
          </a:ln>
        </p:spPr>
      </p:pic>
      <p:sp>
        <p:nvSpPr>
          <p:cNvPr id="12" name="TextBox 11"/>
          <p:cNvSpPr txBox="1"/>
          <p:nvPr/>
        </p:nvSpPr>
        <p:spPr>
          <a:xfrm>
            <a:off x="24933075" y="15643622"/>
            <a:ext cx="4752528" cy="646331"/>
          </a:xfrm>
          <a:prstGeom prst="rect">
            <a:avLst/>
          </a:prstGeom>
          <a:noFill/>
        </p:spPr>
        <p:txBody>
          <a:bodyPr wrap="square" rtlCol="0">
            <a:spAutoFit/>
          </a:bodyPr>
          <a:lstStyle/>
          <a:p>
            <a:pPr algn="ctr"/>
            <a:r>
              <a:rPr lang="en-US" sz="1800" dirty="0" smtClean="0"/>
              <a:t>A simplified diagram showing oil refining process of crude oil and the end products</a:t>
            </a:r>
            <a:endParaRPr lang="en-IE" sz="1800" dirty="0"/>
          </a:p>
        </p:txBody>
      </p:sp>
      <p:pic>
        <p:nvPicPr>
          <p:cNvPr id="1026" name="Picture 2"/>
          <p:cNvPicPr>
            <a:picLocks noChangeAspect="1" noChangeArrowheads="1"/>
          </p:cNvPicPr>
          <p:nvPr/>
        </p:nvPicPr>
        <p:blipFill>
          <a:blip r:embed="rId5" cstate="print"/>
          <a:srcRect l="24368" t="19238" r="25515" b="10224"/>
          <a:stretch>
            <a:fillRect/>
          </a:stretch>
        </p:blipFill>
        <p:spPr bwMode="auto">
          <a:xfrm>
            <a:off x="24861067" y="16507718"/>
            <a:ext cx="5040560" cy="5675591"/>
          </a:xfrm>
          <a:prstGeom prst="rect">
            <a:avLst/>
          </a:prstGeom>
          <a:noFill/>
          <a:ln w="9525">
            <a:noFill/>
            <a:miter lim="800000"/>
            <a:headEnd/>
            <a:tailEnd/>
          </a:ln>
        </p:spPr>
      </p:pic>
      <p:graphicFrame>
        <p:nvGraphicFramePr>
          <p:cNvPr id="14" name="Table 13"/>
          <p:cNvGraphicFramePr>
            <a:graphicFrameLocks noGrp="1"/>
          </p:cNvGraphicFramePr>
          <p:nvPr/>
        </p:nvGraphicFramePr>
        <p:xfrm>
          <a:off x="24429019" y="22594078"/>
          <a:ext cx="5373370" cy="2194560"/>
        </p:xfrm>
        <a:graphic>
          <a:graphicData uri="http://schemas.openxmlformats.org/drawingml/2006/table">
            <a:tbl>
              <a:tblPr/>
              <a:tblGrid>
                <a:gridCol w="365760"/>
                <a:gridCol w="248920"/>
                <a:gridCol w="780415"/>
                <a:gridCol w="805815"/>
                <a:gridCol w="780415"/>
                <a:gridCol w="805815"/>
                <a:gridCol w="780415"/>
                <a:gridCol w="805815"/>
              </a:tblGrid>
              <a:tr h="190500">
                <a:tc gridSpan="2">
                  <a:txBody>
                    <a:bodyPr/>
                    <a:lstStyle/>
                    <a:p>
                      <a:pPr algn="just">
                        <a:lnSpc>
                          <a:spcPct val="200000"/>
                        </a:lnSpc>
                        <a:spcAft>
                          <a:spcPts val="0"/>
                        </a:spcAft>
                      </a:pPr>
                      <a:r>
                        <a:rPr lang="en-US" sz="1200">
                          <a:solidFill>
                            <a:srgbClr val="000000"/>
                          </a:solidFill>
                          <a:latin typeface="Times New Roman"/>
                          <a:ea typeface="Calibri"/>
                          <a:cs typeface="Times New Roman"/>
                        </a:rPr>
                        <a:t> </a:t>
                      </a:r>
                      <a:endParaRPr lang="en-IE"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E"/>
                    </a:p>
                  </a:txBody>
                  <a:tcPr/>
                </a:tc>
                <a:tc gridSpan="2">
                  <a:txBody>
                    <a:bodyPr/>
                    <a:lstStyle/>
                    <a:p>
                      <a:pPr algn="just">
                        <a:lnSpc>
                          <a:spcPct val="200000"/>
                        </a:lnSpc>
                        <a:spcAft>
                          <a:spcPts val="0"/>
                        </a:spcAft>
                      </a:pPr>
                      <a:r>
                        <a:rPr lang="en-US" sz="800">
                          <a:solidFill>
                            <a:srgbClr val="000000"/>
                          </a:solidFill>
                          <a:latin typeface="Times New Roman"/>
                          <a:ea typeface="Calibri"/>
                          <a:cs typeface="Times New Roman"/>
                        </a:rPr>
                        <a:t>GENERAL TIRE COWORKERS</a:t>
                      </a:r>
                      <a:endParaRPr lang="en-IE" sz="1200">
                        <a:latin typeface="Times New Roman"/>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E"/>
                    </a:p>
                  </a:txBody>
                  <a:tcPr/>
                </a:tc>
                <a:tc gridSpan="2">
                  <a:txBody>
                    <a:bodyPr/>
                    <a:lstStyle/>
                    <a:p>
                      <a:pPr algn="just">
                        <a:lnSpc>
                          <a:spcPct val="200000"/>
                        </a:lnSpc>
                        <a:spcAft>
                          <a:spcPts val="0"/>
                        </a:spcAft>
                      </a:pPr>
                      <a:r>
                        <a:rPr lang="en-US" sz="800">
                          <a:solidFill>
                            <a:srgbClr val="000000"/>
                          </a:solidFill>
                          <a:latin typeface="Times New Roman"/>
                          <a:ea typeface="Calibri"/>
                          <a:cs typeface="Times New Roman"/>
                        </a:rPr>
                        <a:t>                  TEACHERS</a:t>
                      </a:r>
                      <a:endParaRPr lang="en-IE"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E"/>
                    </a:p>
                  </a:txBody>
                  <a:tcPr/>
                </a:tc>
                <a:tc gridSpan="2">
                  <a:txBody>
                    <a:bodyPr/>
                    <a:lstStyle/>
                    <a:p>
                      <a:pPr algn="just">
                        <a:lnSpc>
                          <a:spcPct val="200000"/>
                        </a:lnSpc>
                        <a:spcAft>
                          <a:spcPts val="0"/>
                        </a:spcAft>
                      </a:pPr>
                      <a:r>
                        <a:rPr lang="en-US" sz="800">
                          <a:solidFill>
                            <a:srgbClr val="000000"/>
                          </a:solidFill>
                          <a:latin typeface="Times New Roman"/>
                          <a:ea typeface="Calibri"/>
                          <a:cs typeface="Times New Roman"/>
                        </a:rPr>
                        <a:t>FILLING STATION MANAGER</a:t>
                      </a:r>
                      <a:endParaRPr lang="en-IE"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E"/>
                    </a:p>
                  </a:txBody>
                  <a:tcPr/>
                </a:tc>
              </a:tr>
              <a:tr h="190500">
                <a:tc>
                  <a:txBody>
                    <a:bodyPr/>
                    <a:lstStyle/>
                    <a:p>
                      <a:pPr algn="just">
                        <a:lnSpc>
                          <a:spcPct val="200000"/>
                        </a:lnSpc>
                        <a:spcAft>
                          <a:spcPts val="0"/>
                        </a:spcAft>
                      </a:pPr>
                      <a:r>
                        <a:rPr lang="en-US" sz="1200">
                          <a:solidFill>
                            <a:srgbClr val="000000"/>
                          </a:solidFill>
                          <a:latin typeface="Times New Roman"/>
                          <a:ea typeface="Calibri"/>
                          <a:cs typeface="Times New Roman"/>
                        </a:rPr>
                        <a:t>Sex</a:t>
                      </a:r>
                      <a:endParaRPr lang="en-IE"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endParaRPr lang="en-US" sz="1200">
                        <a:solidFill>
                          <a:srgbClr val="000000"/>
                        </a:solidFill>
                        <a:latin typeface="Times New Roman"/>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Frequency</a:t>
                      </a:r>
                      <a:endParaRPr lang="en-IE" sz="1200">
                        <a:latin typeface="Times New Roman"/>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Percentage</a:t>
                      </a:r>
                      <a:endParaRPr lang="en-IE" sz="1200">
                        <a:latin typeface="Times New Roman"/>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Frequency</a:t>
                      </a:r>
                      <a:endParaRPr lang="en-IE"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Percentage</a:t>
                      </a:r>
                      <a:endParaRPr lang="en-IE" sz="1200">
                        <a:latin typeface="Times New Roman"/>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Frequency</a:t>
                      </a:r>
                      <a:endParaRPr lang="en-IE" sz="1200">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Percentage</a:t>
                      </a:r>
                      <a:endParaRPr lang="en-IE" sz="1200">
                        <a:latin typeface="Times New Roman"/>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0025">
                <a:tc gridSpan="2">
                  <a:txBody>
                    <a:bodyPr/>
                    <a:lstStyle/>
                    <a:p>
                      <a:pPr algn="just">
                        <a:lnSpc>
                          <a:spcPct val="200000"/>
                        </a:lnSpc>
                        <a:spcAft>
                          <a:spcPts val="0"/>
                        </a:spcAft>
                      </a:pPr>
                      <a:r>
                        <a:rPr lang="en-US" sz="1200">
                          <a:solidFill>
                            <a:srgbClr val="000000"/>
                          </a:solidFill>
                          <a:latin typeface="Times New Roman"/>
                          <a:ea typeface="Calibri"/>
                          <a:cs typeface="Times New Roman"/>
                        </a:rPr>
                        <a:t>Male</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E"/>
                    </a:p>
                  </a:txBody>
                  <a:tcPr/>
                </a:tc>
                <a:tc>
                  <a:txBody>
                    <a:bodyPr/>
                    <a:lstStyle/>
                    <a:p>
                      <a:pPr algn="just">
                        <a:lnSpc>
                          <a:spcPct val="200000"/>
                        </a:lnSpc>
                        <a:spcAft>
                          <a:spcPts val="0"/>
                        </a:spcAft>
                      </a:pPr>
                      <a:r>
                        <a:rPr lang="en-US" sz="1200">
                          <a:solidFill>
                            <a:srgbClr val="000000"/>
                          </a:solidFill>
                          <a:latin typeface="Times New Roman"/>
                          <a:ea typeface="Calibri"/>
                          <a:cs typeface="Times New Roman"/>
                        </a:rPr>
                        <a:t>1</a:t>
                      </a:r>
                      <a:endParaRPr lang="en-IE" sz="12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100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7</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70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3</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75</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gridSpan="2">
                  <a:txBody>
                    <a:bodyPr/>
                    <a:lstStyle/>
                    <a:p>
                      <a:pPr algn="just">
                        <a:lnSpc>
                          <a:spcPct val="200000"/>
                        </a:lnSpc>
                        <a:spcAft>
                          <a:spcPts val="0"/>
                        </a:spcAft>
                      </a:pPr>
                      <a:r>
                        <a:rPr lang="en-US" sz="1200">
                          <a:solidFill>
                            <a:srgbClr val="000000"/>
                          </a:solidFill>
                          <a:latin typeface="Times New Roman"/>
                          <a:ea typeface="Calibri"/>
                          <a:cs typeface="Times New Roman"/>
                        </a:rPr>
                        <a:t>Female</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E"/>
                    </a:p>
                  </a:txBody>
                  <a:tcPr/>
                </a:tc>
                <a:tc>
                  <a:txBody>
                    <a:bodyPr/>
                    <a:lstStyle/>
                    <a:p>
                      <a:pPr algn="just">
                        <a:lnSpc>
                          <a:spcPct val="200000"/>
                        </a:lnSpc>
                        <a:spcAft>
                          <a:spcPts val="0"/>
                        </a:spcAft>
                      </a:pPr>
                      <a:r>
                        <a:rPr lang="en-US" sz="1200">
                          <a:solidFill>
                            <a:srgbClr val="000000"/>
                          </a:solidFill>
                          <a:latin typeface="Times New Roman"/>
                          <a:ea typeface="Calibri"/>
                          <a:cs typeface="Times New Roman"/>
                        </a:rPr>
                        <a:t>0</a:t>
                      </a:r>
                      <a:endParaRPr lang="en-IE" sz="12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3</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30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2</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25</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550">
                <a:tc gridSpan="2">
                  <a:txBody>
                    <a:bodyPr/>
                    <a:lstStyle/>
                    <a:p>
                      <a:pPr algn="just">
                        <a:lnSpc>
                          <a:spcPct val="200000"/>
                        </a:lnSpc>
                        <a:spcAft>
                          <a:spcPts val="0"/>
                        </a:spcAft>
                      </a:pPr>
                      <a:r>
                        <a:rPr lang="en-US" sz="1200">
                          <a:solidFill>
                            <a:srgbClr val="000000"/>
                          </a:solidFill>
                          <a:latin typeface="Times New Roman"/>
                          <a:ea typeface="Calibri"/>
                          <a:cs typeface="Times New Roman"/>
                        </a:rPr>
                        <a:t>Total </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IE"/>
                    </a:p>
                  </a:txBody>
                  <a:tcPr/>
                </a:tc>
                <a:tc>
                  <a:txBody>
                    <a:bodyPr/>
                    <a:lstStyle/>
                    <a:p>
                      <a:pPr algn="just">
                        <a:lnSpc>
                          <a:spcPct val="200000"/>
                        </a:lnSpc>
                        <a:spcAft>
                          <a:spcPts val="0"/>
                        </a:spcAft>
                      </a:pPr>
                      <a:r>
                        <a:rPr lang="en-US" sz="1200">
                          <a:solidFill>
                            <a:srgbClr val="000000"/>
                          </a:solidFill>
                          <a:latin typeface="Times New Roman"/>
                          <a:ea typeface="Calibri"/>
                          <a:cs typeface="Times New Roman"/>
                        </a:rPr>
                        <a:t>1</a:t>
                      </a:r>
                      <a:endParaRPr lang="en-IE" sz="12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100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10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100</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a:solidFill>
                            <a:srgbClr val="000000"/>
                          </a:solidFill>
                          <a:latin typeface="Times New Roman"/>
                          <a:ea typeface="Calibri"/>
                          <a:cs typeface="Times New Roman"/>
                        </a:rPr>
                        <a:t>5</a:t>
                      </a:r>
                      <a:endParaRPr lang="en-IE"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n-US" sz="1200" dirty="0">
                          <a:solidFill>
                            <a:srgbClr val="000000"/>
                          </a:solidFill>
                          <a:latin typeface="Times New Roman"/>
                          <a:ea typeface="Calibri"/>
                          <a:cs typeface="Times New Roman"/>
                        </a:rPr>
                        <a:t>100</a:t>
                      </a:r>
                      <a:endParaRPr lang="en-IE"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pic>
        <p:nvPicPr>
          <p:cNvPr id="15" name="Picture 14" descr="C:\Users\Student\Desktop\yst\oil products price international wise.PNG"/>
          <p:cNvPicPr/>
          <p:nvPr/>
        </p:nvPicPr>
        <p:blipFill>
          <a:blip r:embed="rId6"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3996971" y="33933654"/>
            <a:ext cx="5819775" cy="4105275"/>
          </a:xfrm>
          <a:prstGeom prst="rect">
            <a:avLst/>
          </a:prstGeom>
          <a:noFill/>
          <a:ln>
            <a:noFill/>
          </a:ln>
        </p:spPr>
      </p:pic>
      <p:graphicFrame>
        <p:nvGraphicFramePr>
          <p:cNvPr id="16" name="Chart 15"/>
          <p:cNvGraphicFramePr/>
          <p:nvPr/>
        </p:nvGraphicFramePr>
        <p:xfrm>
          <a:off x="24212995" y="25652734"/>
          <a:ext cx="5486400" cy="3200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7" name="Chart 16"/>
          <p:cNvGraphicFramePr/>
          <p:nvPr/>
        </p:nvGraphicFramePr>
        <p:xfrm>
          <a:off x="24212995" y="29685182"/>
          <a:ext cx="5486400" cy="32004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7">
      <a:dk1>
        <a:sysClr val="windowText" lastClr="000000"/>
      </a:dk1>
      <a:lt1>
        <a:sysClr val="window" lastClr="FFFFFF"/>
      </a:lt1>
      <a:dk2>
        <a:srgbClr val="4E5B6F"/>
      </a:dk2>
      <a:lt2>
        <a:srgbClr val="FFFFFF"/>
      </a:lt2>
      <a:accent1>
        <a:srgbClr val="00B0F0"/>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tf00001233</Template>
  <TotalTime>125</TotalTime>
  <Words>709</Words>
  <Application>Microsoft Office PowerPoint</Application>
  <PresentationFormat>Custom</PresentationFormat>
  <Paragraphs>59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Parallax</vt:lpstr>
      <vt:lpstr>Slide 1</vt:lpstr>
    </vt:vector>
  </TitlesOfParts>
  <Company>Department of Agriculture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brendan.doggett</dc:creator>
  <cp:lastModifiedBy>brendan.doggett</cp:lastModifiedBy>
  <cp:revision>24</cp:revision>
  <dcterms:created xsi:type="dcterms:W3CDTF">2017-06-12T14:55:52Z</dcterms:created>
  <dcterms:modified xsi:type="dcterms:W3CDTF">2017-07-14T11:45:56Z</dcterms:modified>
</cp:coreProperties>
</file>